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8" r:id="rId4"/>
    <p:sldId id="276" r:id="rId5"/>
    <p:sldId id="277" r:id="rId6"/>
    <p:sldId id="278" r:id="rId7"/>
    <p:sldId id="288" r:id="rId8"/>
    <p:sldId id="290" r:id="rId9"/>
    <p:sldId id="282" r:id="rId10"/>
    <p:sldId id="280" r:id="rId11"/>
    <p:sldId id="281" r:id="rId12"/>
    <p:sldId id="283" r:id="rId13"/>
    <p:sldId id="284" r:id="rId14"/>
    <p:sldId id="286" r:id="rId15"/>
    <p:sldId id="259" r:id="rId16"/>
    <p:sldId id="266" r:id="rId17"/>
    <p:sldId id="267" r:id="rId18"/>
    <p:sldId id="268" r:id="rId19"/>
    <p:sldId id="299" r:id="rId20"/>
    <p:sldId id="300" r:id="rId21"/>
    <p:sldId id="263" r:id="rId22"/>
    <p:sldId id="264" r:id="rId23"/>
    <p:sldId id="270" r:id="rId24"/>
    <p:sldId id="271" r:id="rId25"/>
    <p:sldId id="272" r:id="rId26"/>
    <p:sldId id="261" r:id="rId27"/>
    <p:sldId id="274" r:id="rId28"/>
    <p:sldId id="275" r:id="rId29"/>
    <p:sldId id="262" r:id="rId30"/>
    <p:sldId id="295" r:id="rId31"/>
    <p:sldId id="297" r:id="rId32"/>
    <p:sldId id="298" r:id="rId33"/>
    <p:sldId id="296" r:id="rId34"/>
    <p:sldId id="287" r:id="rId35"/>
  </p:sldIdLst>
  <p:sldSz cx="18288000" cy="10287000"/>
  <p:notesSz cx="6858000" cy="9872663"/>
  <p:embeddedFontLst>
    <p:embeddedFont>
      <p:font typeface="Poppins" panose="00000500000000000000" pitchFamily="2" charset="-18"/>
      <p:regular r:id="rId37"/>
      <p:bold r:id="rId38"/>
      <p:italic r:id="rId39"/>
      <p:boldItalic r:id="rId40"/>
    </p:embeddedFont>
    <p:embeddedFont>
      <p:font typeface="Poppins Bold" panose="00000800000000000000" charset="-18"/>
      <p:regular r:id="rId41"/>
    </p:embeddedFont>
    <p:embeddedFont>
      <p:font typeface="Poppins Heavy" panose="020B0604020202020204" charset="-18"/>
      <p:regular r:id="rId42"/>
    </p:embeddedFont>
    <p:embeddedFont>
      <p:font typeface="Poppins Medium" panose="00000600000000000000" pitchFamily="2" charset="-18"/>
      <p:regular r:id="rId43"/>
      <p:italic r:id="rId4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880" userDrawn="1">
          <p15:clr>
            <a:srgbClr val="A4A3A4"/>
          </p15:clr>
        </p15:guide>
        <p15:guide id="2" pos="5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8904"/>
    <a:srgbClr val="FFB700"/>
    <a:srgbClr val="E25833"/>
    <a:srgbClr val="FF9F00"/>
    <a:srgbClr val="FFAC00"/>
    <a:srgbClr val="FFB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0" d="100"/>
          <a:sy n="50" d="100"/>
        </p:scale>
        <p:origin x="874" y="43"/>
      </p:cViewPr>
      <p:guideLst>
        <p:guide orient="horz" pos="5880"/>
        <p:guide pos="57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419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3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6.fntdata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1.fntdata"/><Relationship Id="rId40" Type="http://schemas.openxmlformats.org/officeDocument/2006/relationships/font" Target="fonts/font4.fntdata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7.fntdata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2.fntdata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font" Target="fonts/font5.fntdata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3207219220437953E-2"/>
          <c:w val="0.62179324164847549"/>
          <c:h val="0.8577923690652518"/>
        </c:manualLayout>
      </c:layout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Kolumna1</c:v>
                </c:pt>
              </c:strCache>
            </c:strRef>
          </c:tx>
          <c:dPt>
            <c:idx val="0"/>
            <c:bubble3D val="0"/>
            <c:explosion val="1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BBFC-4CA3-B329-C605BD1EA9F5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3-BBFC-4CA3-B329-C605BD1EA9F5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BBFC-4CA3-B329-C605BD1EA9F5}"/>
              </c:ext>
            </c:extLst>
          </c:dPt>
          <c:dPt>
            <c:idx val="3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BBFC-4CA3-B329-C605BD1EA9F5}"/>
              </c:ext>
            </c:extLst>
          </c:dPt>
          <c:dPt>
            <c:idx val="4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9-BBFC-4CA3-B329-C605BD1EA9F5}"/>
              </c:ext>
            </c:extLst>
          </c:dPt>
          <c:dPt>
            <c:idx val="5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B-BBFC-4CA3-B329-C605BD1EA9F5}"/>
              </c:ext>
            </c:extLst>
          </c:dPt>
          <c:dPt>
            <c:idx val="6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D-BBFC-4CA3-B329-C605BD1EA9F5}"/>
              </c:ext>
            </c:extLst>
          </c:dPt>
          <c:dLbls>
            <c:dLbl>
              <c:idx val="0"/>
              <c:layout>
                <c:manualLayout>
                  <c:x val="1.1602556138023402E-2"/>
                  <c:y val="-0.42001685639083636"/>
                </c:manualLayout>
              </c:layout>
              <c:tx>
                <c:rich>
                  <a:bodyPr/>
                  <a:lstStyle/>
                  <a:p>
                    <a:fld id="{29E0D2B2-0177-4248-8D29-C573401306A4}" type="CELLRANGE">
                      <a:rPr lang="en-US"/>
                      <a:pPr/>
                      <a:t>[ZAKRES KOMÓREK]</a:t>
                    </a:fld>
                    <a:endParaRPr lang="pl-PL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BBFC-4CA3-B329-C605BD1EA9F5}"/>
                </c:ext>
              </c:extLst>
            </c:dLbl>
            <c:dLbl>
              <c:idx val="1"/>
              <c:layout>
                <c:manualLayout>
                  <c:x val="1.6834622433984224E-2"/>
                  <c:y val="-9.1388530994722925E-2"/>
                </c:manualLayout>
              </c:layout>
              <c:tx>
                <c:rich>
                  <a:bodyPr/>
                  <a:lstStyle/>
                  <a:p>
                    <a:pPr>
                      <a:defRPr sz="2400" b="1"/>
                    </a:pPr>
                    <a:fld id="{3404F798-9A8B-43DF-80B6-1681660FE1F8}" type="CELLRANGE">
                      <a:rPr lang="en-US"/>
                      <a:pPr>
                        <a:defRPr sz="2400" b="1"/>
                      </a:pPr>
                      <a:t>[ZAKRES KOMÓREK]</a:t>
                    </a:fld>
                    <a:endParaRPr lang="pl-PL"/>
                  </a:p>
                </c:rich>
              </c:tx>
              <c:spPr>
                <a:solidFill>
                  <a:prstClr val="white"/>
                </a:solidFill>
                <a:ln w="9525" cap="flat" cmpd="sng" algn="ctr">
                  <a:solidFill>
                    <a:prstClr val="black">
                      <a:lumMod val="65000"/>
                      <a:lumOff val="3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/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borderCallout2">
                      <a:avLst>
                        <a:gd name="adj1" fmla="val 50599"/>
                        <a:gd name="adj2" fmla="val 4796"/>
                        <a:gd name="adj3" fmla="val 103681"/>
                        <a:gd name="adj4" fmla="val 22719"/>
                        <a:gd name="adj5" fmla="val 290422"/>
                        <a:gd name="adj6" fmla="val 98799"/>
                      </a:avLst>
                    </a:prstGeom>
                  </c15:spPr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BBFC-4CA3-B329-C605BD1EA9F5}"/>
                </c:ext>
              </c:extLst>
            </c:dLbl>
            <c:dLbl>
              <c:idx val="2"/>
              <c:layout>
                <c:manualLayout>
                  <c:x val="5.7492990198198474E-3"/>
                  <c:y val="-5.1272925847158014E-2"/>
                </c:manualLayout>
              </c:layout>
              <c:tx>
                <c:rich>
                  <a:bodyPr/>
                  <a:lstStyle/>
                  <a:p>
                    <a:fld id="{87CEA545-25FF-4BFF-B950-270F903027C1}" type="CELLRANGE">
                      <a:rPr lang="en-US"/>
                      <a:pPr/>
                      <a:t>[ZAKRES KOMÓREK]</a:t>
                    </a:fld>
                    <a:endParaRPr lang="pl-PL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BBFC-4CA3-B329-C605BD1EA9F5}"/>
                </c:ext>
              </c:extLst>
            </c:dLbl>
            <c:dLbl>
              <c:idx val="3"/>
              <c:layout>
                <c:manualLayout>
                  <c:x val="-1.3384973658890676E-2"/>
                  <c:y val="-7.5474558523563523E-2"/>
                </c:manualLayout>
              </c:layout>
              <c:tx>
                <c:rich>
                  <a:bodyPr/>
                  <a:lstStyle/>
                  <a:p>
                    <a:fld id="{5FDDD568-9908-4D43-9541-0FAA9E0883F3}" type="CELLRANGE">
                      <a:rPr lang="en-US"/>
                      <a:pPr/>
                      <a:t>[ZAKRES KOMÓREK]</a:t>
                    </a:fld>
                    <a:endParaRPr lang="pl-PL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BBFC-4CA3-B329-C605BD1EA9F5}"/>
                </c:ext>
              </c:extLst>
            </c:dLbl>
            <c:dLbl>
              <c:idx val="4"/>
              <c:layout>
                <c:manualLayout>
                  <c:x val="5.2533954804490437E-4"/>
                  <c:y val="-0.19676976630218268"/>
                </c:manualLayout>
              </c:layout>
              <c:tx>
                <c:rich>
                  <a:bodyPr/>
                  <a:lstStyle/>
                  <a:p>
                    <a:fld id="{A26386FC-07A0-4C3F-9729-0DDD9DA8B24C}" type="CELLRANGE">
                      <a:rPr lang="en-US"/>
                      <a:pPr/>
                      <a:t>[ZAKRES KOMÓREK]</a:t>
                    </a:fld>
                    <a:endParaRPr lang="pl-PL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BBFC-4CA3-B329-C605BD1EA9F5}"/>
                </c:ext>
              </c:extLst>
            </c:dLbl>
            <c:dLbl>
              <c:idx val="5"/>
              <c:layout>
                <c:manualLayout>
                  <c:x val="2.580813982372895E-2"/>
                  <c:y val="9.5209423909436049E-3"/>
                </c:manualLayout>
              </c:layout>
              <c:tx>
                <c:rich>
                  <a:bodyPr/>
                  <a:lstStyle/>
                  <a:p>
                    <a:fld id="{F362CF02-A16E-4880-AC8E-7EAE1C6C44AF}" type="CELLRANGE">
                      <a:rPr lang="en-US"/>
                      <a:pPr/>
                      <a:t>[ZAKRES KOMÓREK]</a:t>
                    </a:fld>
                    <a:endParaRPr lang="pl-PL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BBFC-4CA3-B329-C605BD1EA9F5}"/>
                </c:ext>
              </c:extLst>
            </c:dLbl>
            <c:dLbl>
              <c:idx val="6"/>
              <c:layout>
                <c:manualLayout>
                  <c:x val="2.1619989711703043E-2"/>
                  <c:y val="1.8492573277116637E-2"/>
                </c:manualLayout>
              </c:layout>
              <c:tx>
                <c:rich>
                  <a:bodyPr/>
                  <a:lstStyle/>
                  <a:p>
                    <a:fld id="{3FFF6F9C-2BD0-40F4-9EAF-2662868F95C7}" type="CELLRANGE">
                      <a:rPr lang="en-US"/>
                      <a:pPr/>
                      <a:t>[ZAKRES KOMÓREK]</a:t>
                    </a:fld>
                    <a:endParaRPr lang="pl-PL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BBFC-4CA3-B329-C605BD1EA9F5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65000"/>
                    <a:lumOff val="35000"/>
                  </a:prstClr>
                </a:solidFill>
              </a:ln>
              <a:effectLst/>
            </c:spPr>
            <c:txPr>
              <a:bodyPr/>
              <a:lstStyle/>
              <a:p>
                <a:pPr>
                  <a:defRPr sz="2400" b="1"/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borderCallout2">
                    <a:avLst/>
                  </a:prstGeom>
                </c15:spPr>
                <c15:showDataLabelsRange val="1"/>
              </c:ext>
            </c:extLst>
          </c:dLbls>
          <c:cat>
            <c:strRef>
              <c:f>Arkusz1!$A$2:$A$8</c:f>
              <c:strCache>
                <c:ptCount val="7"/>
                <c:pt idx="0">
                  <c:v>CIT                                                                            1.061.985.588 zł</c:v>
                </c:pt>
                <c:pt idx="1">
                  <c:v>PIT                                                                                551.789.132 zł</c:v>
                </c:pt>
                <c:pt idx="2">
                  <c:v>Subwencja ogólna                                                    304.167.703 zł</c:v>
                </c:pt>
                <c:pt idx="3">
                  <c:v>Dotacje na realizację 
projektów współfinansowanych 
ze źródeł zagranicznych                                          446.235.698 zł</c:v>
                </c:pt>
                <c:pt idx="4">
                  <c:v>Dotacje na realizację zadań krajowych                361.009.642 zł</c:v>
                </c:pt>
                <c:pt idx="5">
                  <c:v>Dochody związane z realizacją 
projektów  współfinansowanych 
ze źródeł zagranicznych                                           494.541.684 zł</c:v>
                </c:pt>
                <c:pt idx="6">
                  <c:v>Dochody ze źródeł krajowych                                136.240.373 zł</c:v>
                </c:pt>
              </c:strCache>
            </c:strRef>
          </c:cat>
          <c:val>
            <c:numRef>
              <c:f>Arkusz1!$B$2:$B$8</c:f>
              <c:numCache>
                <c:formatCode>0.00%</c:formatCode>
                <c:ptCount val="7"/>
                <c:pt idx="0">
                  <c:v>0.31640000000000001</c:v>
                </c:pt>
                <c:pt idx="1">
                  <c:v>0.16439999999999999</c:v>
                </c:pt>
                <c:pt idx="2">
                  <c:v>9.06E-2</c:v>
                </c:pt>
                <c:pt idx="3">
                  <c:v>0.13300000000000001</c:v>
                </c:pt>
                <c:pt idx="4">
                  <c:v>0.1076</c:v>
                </c:pt>
                <c:pt idx="5">
                  <c:v>0.1474</c:v>
                </c:pt>
                <c:pt idx="6">
                  <c:v>4.0599999999999997E-2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Arkusz1!$B$2:$B$8</c15:f>
                <c15:dlblRangeCache>
                  <c:ptCount val="7"/>
                  <c:pt idx="0">
                    <c:v>31,64%</c:v>
                  </c:pt>
                  <c:pt idx="1">
                    <c:v>16,44%</c:v>
                  </c:pt>
                  <c:pt idx="2">
                    <c:v>9,06%</c:v>
                  </c:pt>
                  <c:pt idx="3">
                    <c:v>13,30%</c:v>
                  </c:pt>
                  <c:pt idx="4">
                    <c:v>10,76%</c:v>
                  </c:pt>
                  <c:pt idx="5">
                    <c:v>14,74%</c:v>
                  </c:pt>
                  <c:pt idx="6">
                    <c:v>4,06%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E-BBFC-4CA3-B329-C605BD1EA9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180"/>
      </c:pieChart>
    </c:plotArea>
    <c:legend>
      <c:legendPos val="r"/>
      <c:legendEntry>
        <c:idx val="3"/>
        <c:txPr>
          <a:bodyPr/>
          <a:lstStyle/>
          <a:p>
            <a:pPr>
              <a:defRPr spc="-100" baseline="0">
                <a:latin typeface="Calibri" panose="020F0502020204030204" pitchFamily="34" charset="0"/>
              </a:defRPr>
            </a:pPr>
            <a:endParaRPr lang="pl-PL"/>
          </a:p>
        </c:txPr>
      </c:legendEntry>
      <c:legendEntry>
        <c:idx val="4"/>
        <c:txPr>
          <a:bodyPr/>
          <a:lstStyle/>
          <a:p>
            <a:pPr algn="just">
              <a:defRPr spc="-100" baseline="0"/>
            </a:pPr>
            <a:endParaRPr lang="pl-PL"/>
          </a:p>
        </c:txPr>
      </c:legendEntry>
      <c:layout>
        <c:manualLayout>
          <c:xMode val="edge"/>
          <c:yMode val="edge"/>
          <c:x val="0.63889149391720146"/>
          <c:y val="0"/>
          <c:w val="0.31762147660717799"/>
          <c:h val="0.99198244471043351"/>
        </c:manualLayout>
      </c:layout>
      <c:overlay val="0"/>
      <c:txPr>
        <a:bodyPr/>
        <a:lstStyle/>
        <a:p>
          <a:pPr>
            <a:defRPr spc="-100" baseline="0"/>
          </a:pPr>
          <a:endParaRPr lang="pl-PL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85C46E-B673-4F7E-8C6E-A8C60EA40146}" type="datetimeFigureOut">
              <a:rPr lang="pl-PL" smtClean="0"/>
              <a:t>11.12.2024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68313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751219"/>
            <a:ext cx="548640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71800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9377317"/>
            <a:ext cx="2971800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00EA2-0C07-48FF-80C0-092A83C8E9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6097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A00EA2-0C07-48FF-80C0-092A83C8E97B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43219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A00EA2-0C07-48FF-80C0-092A83C8E97B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1772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3" name="Freeform 3"/>
          <p:cNvSpPr/>
          <p:nvPr/>
        </p:nvSpPr>
        <p:spPr>
          <a:xfrm>
            <a:off x="756966" y="1358662"/>
            <a:ext cx="3921485" cy="1250103"/>
          </a:xfrm>
          <a:custGeom>
            <a:avLst/>
            <a:gdLst/>
            <a:ahLst/>
            <a:cxnLst/>
            <a:rect l="l" t="t" r="r" b="b"/>
            <a:pathLst>
              <a:path w="3921485" h="1250103">
                <a:moveTo>
                  <a:pt x="0" y="0"/>
                </a:moveTo>
                <a:lnTo>
                  <a:pt x="3921486" y="0"/>
                </a:lnTo>
                <a:lnTo>
                  <a:pt x="3921486" y="1250103"/>
                </a:lnTo>
                <a:lnTo>
                  <a:pt x="0" y="12501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4" name="TextBox 4"/>
          <p:cNvSpPr txBox="1"/>
          <p:nvPr/>
        </p:nvSpPr>
        <p:spPr>
          <a:xfrm>
            <a:off x="756966" y="3109117"/>
            <a:ext cx="9518561" cy="35660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9344"/>
              </a:lnSpc>
            </a:pPr>
            <a:r>
              <a:rPr lang="en-US" sz="6674" b="1" dirty="0">
                <a:solidFill>
                  <a:srgbClr val="FFFFFF"/>
                </a:solidFill>
                <a:latin typeface="Poppins Heavy"/>
                <a:ea typeface="Poppins Heavy"/>
                <a:cs typeface="Poppins Heavy"/>
                <a:sym typeface="Poppins Heavy"/>
              </a:rPr>
              <a:t>Budżet </a:t>
            </a:r>
            <a:r>
              <a:rPr lang="en-US" sz="6674" b="1" dirty="0" err="1">
                <a:solidFill>
                  <a:srgbClr val="FFFFFF"/>
                </a:solidFill>
                <a:latin typeface="Poppins Heavy"/>
                <a:ea typeface="Poppins Heavy"/>
                <a:cs typeface="Poppins Heavy"/>
                <a:sym typeface="Poppins Heavy"/>
              </a:rPr>
              <a:t>Województwa</a:t>
            </a:r>
            <a:endParaRPr lang="en-US" sz="6674" b="1" dirty="0">
              <a:solidFill>
                <a:srgbClr val="FFFFFF"/>
              </a:solidFill>
              <a:latin typeface="Poppins Heavy"/>
              <a:ea typeface="Poppins Heavy"/>
              <a:cs typeface="Poppins Heavy"/>
              <a:sym typeface="Poppins Heavy"/>
            </a:endParaRPr>
          </a:p>
          <a:p>
            <a:pPr algn="just">
              <a:lnSpc>
                <a:spcPts val="9344"/>
              </a:lnSpc>
            </a:pPr>
            <a:r>
              <a:rPr lang="en-US" sz="6674" b="1" dirty="0" err="1">
                <a:solidFill>
                  <a:srgbClr val="FFFFFF"/>
                </a:solidFill>
                <a:latin typeface="Poppins Heavy"/>
                <a:ea typeface="Poppins Heavy"/>
                <a:cs typeface="Poppins Heavy"/>
                <a:sym typeface="Poppins Heavy"/>
              </a:rPr>
              <a:t>Dolnośląskiego</a:t>
            </a:r>
            <a:endParaRPr lang="en-US" sz="6674" b="1" dirty="0">
              <a:solidFill>
                <a:srgbClr val="FFFFFF"/>
              </a:solidFill>
              <a:latin typeface="Poppins Heavy"/>
              <a:ea typeface="Poppins Heavy"/>
              <a:cs typeface="Poppins Heavy"/>
              <a:sym typeface="Poppins Heavy"/>
            </a:endParaRPr>
          </a:p>
          <a:p>
            <a:pPr algn="just">
              <a:lnSpc>
                <a:spcPts val="9344"/>
              </a:lnSpc>
            </a:pPr>
            <a:r>
              <a:rPr lang="en-US" sz="6674" b="1" dirty="0" err="1">
                <a:solidFill>
                  <a:srgbClr val="FFFFFF"/>
                </a:solidFill>
                <a:latin typeface="Poppins Heavy"/>
                <a:ea typeface="Poppins Heavy"/>
                <a:cs typeface="Poppins Heavy"/>
                <a:sym typeface="Poppins Heavy"/>
              </a:rPr>
              <a:t>na</a:t>
            </a:r>
            <a:r>
              <a:rPr lang="en-US" sz="6674" b="1" dirty="0">
                <a:solidFill>
                  <a:srgbClr val="FFFFFF"/>
                </a:solidFill>
                <a:latin typeface="Poppins Heavy"/>
                <a:ea typeface="Poppins Heavy"/>
                <a:cs typeface="Poppins Heavy"/>
                <a:sym typeface="Poppins Heavy"/>
              </a:rPr>
              <a:t> 2025 </a:t>
            </a:r>
            <a:r>
              <a:rPr lang="en-US" sz="6674" b="1" dirty="0" err="1">
                <a:solidFill>
                  <a:srgbClr val="FFFFFF"/>
                </a:solidFill>
                <a:latin typeface="Poppins Heavy"/>
                <a:ea typeface="Poppins Heavy"/>
                <a:cs typeface="Poppins Heavy"/>
                <a:sym typeface="Poppins Heavy"/>
              </a:rPr>
              <a:t>rok</a:t>
            </a:r>
            <a:endParaRPr lang="en-US" sz="6674" b="1" dirty="0">
              <a:solidFill>
                <a:srgbClr val="FFFFFF"/>
              </a:solidFill>
              <a:latin typeface="Poppins Heavy"/>
              <a:ea typeface="Poppins Heavy"/>
              <a:cs typeface="Poppins Heavy"/>
              <a:sym typeface="Poppins Heavy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56966" y="8495782"/>
            <a:ext cx="11916959" cy="9871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866"/>
              </a:lnSpc>
            </a:pPr>
            <a:r>
              <a:rPr lang="en-US" sz="2761" b="1">
                <a:solidFill>
                  <a:srgbClr val="FFFFFF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Urząd Marszałkowski Województwa Dolnośląskiego</a:t>
            </a:r>
          </a:p>
          <a:p>
            <a:pPr algn="l">
              <a:lnSpc>
                <a:spcPts val="3866"/>
              </a:lnSpc>
            </a:pPr>
            <a:r>
              <a:rPr lang="en-US" sz="2761" b="1">
                <a:solidFill>
                  <a:srgbClr val="FFFFFF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Wrocław, grudzień 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9F44ED-7875-7F5F-D62E-7B911255B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7EE75736-8C07-2FBF-AE99-BFFC2AF8B7D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85A7C5C3-BC11-CA07-AFE3-631B2E29F72C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A2591281-17A3-08F0-344C-1A03F4F0A2F3}"/>
              </a:ext>
            </a:extLst>
          </p:cNvPr>
          <p:cNvSpPr txBox="1"/>
          <p:nvPr/>
        </p:nvSpPr>
        <p:spPr>
          <a:xfrm>
            <a:off x="914400" y="375855"/>
            <a:ext cx="15933063" cy="13542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l-PL" sz="44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Budżet Województwa Dolnośląskiego</a:t>
            </a:r>
          </a:p>
          <a:p>
            <a:pPr algn="ctr"/>
            <a:r>
              <a:rPr lang="pl-PL" sz="4400" dirty="0">
                <a:latin typeface="Poppins Bold" panose="00000800000000000000" charset="-18"/>
                <a:cs typeface="Poppins Bold" panose="00000800000000000000" charset="-18"/>
              </a:rPr>
              <a:t>w latach 2024 - 2025</a:t>
            </a:r>
            <a:endParaRPr lang="en-US" sz="4400" b="1" dirty="0">
              <a:solidFill>
                <a:srgbClr val="000000"/>
              </a:solidFill>
              <a:latin typeface="Poppins Bold" panose="00000800000000000000" charset="-18"/>
              <a:ea typeface="Poppins"/>
              <a:cs typeface="Poppins Bold" panose="00000800000000000000" charset="-18"/>
              <a:sym typeface="Poppins"/>
            </a:endParaRPr>
          </a:p>
        </p:txBody>
      </p:sp>
      <p:sp>
        <p:nvSpPr>
          <p:cNvPr id="12" name="Prostokąt: zaokrąglone rogi 11">
            <a:extLst>
              <a:ext uri="{FF2B5EF4-FFF2-40B4-BE49-F238E27FC236}">
                <a16:creationId xmlns:a16="http://schemas.microsoft.com/office/drawing/2014/main" id="{90AA8A3D-A994-C494-5E68-A33D234CA37E}"/>
              </a:ext>
            </a:extLst>
          </p:cNvPr>
          <p:cNvSpPr/>
          <p:nvPr/>
        </p:nvSpPr>
        <p:spPr>
          <a:xfrm>
            <a:off x="4343400" y="8115300"/>
            <a:ext cx="3810000" cy="803516"/>
          </a:xfrm>
          <a:prstGeom prst="roundRect">
            <a:avLst/>
          </a:prstGeom>
          <a:solidFill>
            <a:srgbClr val="F6890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id="{1151F1E0-056C-8CE0-79D9-8F761833551B}"/>
              </a:ext>
            </a:extLst>
          </p:cNvPr>
          <p:cNvSpPr/>
          <p:nvPr/>
        </p:nvSpPr>
        <p:spPr>
          <a:xfrm>
            <a:off x="8953500" y="8115300"/>
            <a:ext cx="3810000" cy="803516"/>
          </a:xfrm>
          <a:prstGeom prst="roundRect">
            <a:avLst/>
          </a:prstGeom>
          <a:solidFill>
            <a:srgbClr val="F6890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: zaokrąglone rogi 4">
            <a:extLst>
              <a:ext uri="{FF2B5EF4-FFF2-40B4-BE49-F238E27FC236}">
                <a16:creationId xmlns:a16="http://schemas.microsoft.com/office/drawing/2014/main" id="{5BD371D5-ABCB-5E5A-DFBC-FED27B9EBCB1}"/>
              </a:ext>
            </a:extLst>
          </p:cNvPr>
          <p:cNvSpPr/>
          <p:nvPr/>
        </p:nvSpPr>
        <p:spPr>
          <a:xfrm>
            <a:off x="13563600" y="8115300"/>
            <a:ext cx="3810000" cy="803516"/>
          </a:xfrm>
          <a:prstGeom prst="roundRect">
            <a:avLst/>
          </a:prstGeom>
          <a:solidFill>
            <a:srgbClr val="F6890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: zaokrąglone rogi 10">
            <a:extLst>
              <a:ext uri="{FF2B5EF4-FFF2-40B4-BE49-F238E27FC236}">
                <a16:creationId xmlns:a16="http://schemas.microsoft.com/office/drawing/2014/main" id="{59EF5101-2958-A334-97D0-CEAA290D23AE}"/>
              </a:ext>
            </a:extLst>
          </p:cNvPr>
          <p:cNvSpPr/>
          <p:nvPr/>
        </p:nvSpPr>
        <p:spPr>
          <a:xfrm>
            <a:off x="4343400" y="7114321"/>
            <a:ext cx="3810000" cy="803516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FD3BFBF1-366B-CA54-46A7-954A02BCDAC5}"/>
              </a:ext>
            </a:extLst>
          </p:cNvPr>
          <p:cNvSpPr/>
          <p:nvPr/>
        </p:nvSpPr>
        <p:spPr>
          <a:xfrm>
            <a:off x="8953500" y="7114321"/>
            <a:ext cx="3810000" cy="803516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Prostokąt: zaokrąglone rogi 14">
            <a:extLst>
              <a:ext uri="{FF2B5EF4-FFF2-40B4-BE49-F238E27FC236}">
                <a16:creationId xmlns:a16="http://schemas.microsoft.com/office/drawing/2014/main" id="{136BA89F-77DB-F339-8430-87F7BC6023F1}"/>
              </a:ext>
            </a:extLst>
          </p:cNvPr>
          <p:cNvSpPr/>
          <p:nvPr/>
        </p:nvSpPr>
        <p:spPr>
          <a:xfrm>
            <a:off x="13563600" y="7114321"/>
            <a:ext cx="3810000" cy="803516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Prostokąt: zaokrąglone rogi 15">
            <a:extLst>
              <a:ext uri="{FF2B5EF4-FFF2-40B4-BE49-F238E27FC236}">
                <a16:creationId xmlns:a16="http://schemas.microsoft.com/office/drawing/2014/main" id="{F638F258-17EA-CD58-A670-9DE05380D574}"/>
              </a:ext>
            </a:extLst>
          </p:cNvPr>
          <p:cNvSpPr/>
          <p:nvPr/>
        </p:nvSpPr>
        <p:spPr>
          <a:xfrm>
            <a:off x="4343400" y="6113342"/>
            <a:ext cx="3810000" cy="803516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Prostokąt: zaokrąglone rogi 16">
            <a:extLst>
              <a:ext uri="{FF2B5EF4-FFF2-40B4-BE49-F238E27FC236}">
                <a16:creationId xmlns:a16="http://schemas.microsoft.com/office/drawing/2014/main" id="{10587293-CDE4-BCAD-091F-8C8F6A0BAF28}"/>
              </a:ext>
            </a:extLst>
          </p:cNvPr>
          <p:cNvSpPr/>
          <p:nvPr/>
        </p:nvSpPr>
        <p:spPr>
          <a:xfrm>
            <a:off x="8953500" y="6113342"/>
            <a:ext cx="3810000" cy="803516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rostokąt: zaokrąglone rogi 17">
            <a:extLst>
              <a:ext uri="{FF2B5EF4-FFF2-40B4-BE49-F238E27FC236}">
                <a16:creationId xmlns:a16="http://schemas.microsoft.com/office/drawing/2014/main" id="{E08396D1-A6A4-0A9A-2DBF-6F6318B6BF87}"/>
              </a:ext>
            </a:extLst>
          </p:cNvPr>
          <p:cNvSpPr/>
          <p:nvPr/>
        </p:nvSpPr>
        <p:spPr>
          <a:xfrm>
            <a:off x="13563600" y="6113342"/>
            <a:ext cx="3810000" cy="803516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" name="Prostokąt: zaokrąglone rogi 22">
            <a:extLst>
              <a:ext uri="{FF2B5EF4-FFF2-40B4-BE49-F238E27FC236}">
                <a16:creationId xmlns:a16="http://schemas.microsoft.com/office/drawing/2014/main" id="{A395C333-DCDF-0988-A74C-E2383F323E3C}"/>
              </a:ext>
            </a:extLst>
          </p:cNvPr>
          <p:cNvSpPr/>
          <p:nvPr/>
        </p:nvSpPr>
        <p:spPr>
          <a:xfrm>
            <a:off x="4343400" y="5115288"/>
            <a:ext cx="3810000" cy="803516"/>
          </a:xfrm>
          <a:prstGeom prst="roundRect">
            <a:avLst/>
          </a:prstGeom>
          <a:solidFill>
            <a:srgbClr val="F6890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" name="Prostokąt: zaokrąglone rogi 23">
            <a:extLst>
              <a:ext uri="{FF2B5EF4-FFF2-40B4-BE49-F238E27FC236}">
                <a16:creationId xmlns:a16="http://schemas.microsoft.com/office/drawing/2014/main" id="{6732F81C-E981-E472-8A36-14D294C0616F}"/>
              </a:ext>
            </a:extLst>
          </p:cNvPr>
          <p:cNvSpPr/>
          <p:nvPr/>
        </p:nvSpPr>
        <p:spPr>
          <a:xfrm>
            <a:off x="8953500" y="5115288"/>
            <a:ext cx="3810000" cy="803516"/>
          </a:xfrm>
          <a:prstGeom prst="roundRect">
            <a:avLst/>
          </a:prstGeom>
          <a:solidFill>
            <a:srgbClr val="F6890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5" name="Prostokąt: zaokrąglone rogi 24">
            <a:extLst>
              <a:ext uri="{FF2B5EF4-FFF2-40B4-BE49-F238E27FC236}">
                <a16:creationId xmlns:a16="http://schemas.microsoft.com/office/drawing/2014/main" id="{94454087-EA89-F35F-A405-0CF5085B0F08}"/>
              </a:ext>
            </a:extLst>
          </p:cNvPr>
          <p:cNvSpPr/>
          <p:nvPr/>
        </p:nvSpPr>
        <p:spPr>
          <a:xfrm>
            <a:off x="13563600" y="5115288"/>
            <a:ext cx="3810000" cy="803516"/>
          </a:xfrm>
          <a:prstGeom prst="roundRect">
            <a:avLst/>
          </a:prstGeom>
          <a:solidFill>
            <a:srgbClr val="F6890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6" name="Prostokąt: zaokrąglone rogi 25">
            <a:extLst>
              <a:ext uri="{FF2B5EF4-FFF2-40B4-BE49-F238E27FC236}">
                <a16:creationId xmlns:a16="http://schemas.microsoft.com/office/drawing/2014/main" id="{F5C1E483-6878-746E-8275-3FA903A557F7}"/>
              </a:ext>
            </a:extLst>
          </p:cNvPr>
          <p:cNvSpPr/>
          <p:nvPr/>
        </p:nvSpPr>
        <p:spPr>
          <a:xfrm>
            <a:off x="4343400" y="4119170"/>
            <a:ext cx="3810000" cy="803516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7" name="Prostokąt: zaokrąglone rogi 26">
            <a:extLst>
              <a:ext uri="{FF2B5EF4-FFF2-40B4-BE49-F238E27FC236}">
                <a16:creationId xmlns:a16="http://schemas.microsoft.com/office/drawing/2014/main" id="{517EA954-76FC-908D-B3E5-B8B858892225}"/>
              </a:ext>
            </a:extLst>
          </p:cNvPr>
          <p:cNvSpPr/>
          <p:nvPr/>
        </p:nvSpPr>
        <p:spPr>
          <a:xfrm>
            <a:off x="8953500" y="4119170"/>
            <a:ext cx="3810000" cy="803516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8" name="Prostokąt: zaokrąglone rogi 27">
            <a:extLst>
              <a:ext uri="{FF2B5EF4-FFF2-40B4-BE49-F238E27FC236}">
                <a16:creationId xmlns:a16="http://schemas.microsoft.com/office/drawing/2014/main" id="{DF65B3A9-B8DF-FBC5-407A-EBB0D814934D}"/>
              </a:ext>
            </a:extLst>
          </p:cNvPr>
          <p:cNvSpPr/>
          <p:nvPr/>
        </p:nvSpPr>
        <p:spPr>
          <a:xfrm>
            <a:off x="13563600" y="4119170"/>
            <a:ext cx="3810000" cy="803516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9" name="Prostokąt: zaokrąglone rogi 28">
            <a:extLst>
              <a:ext uri="{FF2B5EF4-FFF2-40B4-BE49-F238E27FC236}">
                <a16:creationId xmlns:a16="http://schemas.microsoft.com/office/drawing/2014/main" id="{B7DEC487-A88F-D83B-E917-B1C62C438CE8}"/>
              </a:ext>
            </a:extLst>
          </p:cNvPr>
          <p:cNvSpPr/>
          <p:nvPr/>
        </p:nvSpPr>
        <p:spPr>
          <a:xfrm>
            <a:off x="4343400" y="3114381"/>
            <a:ext cx="3810000" cy="803516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0" name="Prostokąt: zaokrąglone rogi 29">
            <a:extLst>
              <a:ext uri="{FF2B5EF4-FFF2-40B4-BE49-F238E27FC236}">
                <a16:creationId xmlns:a16="http://schemas.microsoft.com/office/drawing/2014/main" id="{F07BEC0C-8666-CB8F-438E-97253E4352AD}"/>
              </a:ext>
            </a:extLst>
          </p:cNvPr>
          <p:cNvSpPr/>
          <p:nvPr/>
        </p:nvSpPr>
        <p:spPr>
          <a:xfrm>
            <a:off x="8953500" y="3114381"/>
            <a:ext cx="3810000" cy="803516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1" name="Prostokąt: zaokrąglone rogi 30">
            <a:extLst>
              <a:ext uri="{FF2B5EF4-FFF2-40B4-BE49-F238E27FC236}">
                <a16:creationId xmlns:a16="http://schemas.microsoft.com/office/drawing/2014/main" id="{350B11E3-E015-49FF-86D2-12228EE6F182}"/>
              </a:ext>
            </a:extLst>
          </p:cNvPr>
          <p:cNvSpPr/>
          <p:nvPr/>
        </p:nvSpPr>
        <p:spPr>
          <a:xfrm>
            <a:off x="13563600" y="3114381"/>
            <a:ext cx="3810000" cy="803516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2" name="Prostokąt: zaokrąglone rogi 31">
            <a:extLst>
              <a:ext uri="{FF2B5EF4-FFF2-40B4-BE49-F238E27FC236}">
                <a16:creationId xmlns:a16="http://schemas.microsoft.com/office/drawing/2014/main" id="{C1328EFA-A55B-FD9D-4FE9-8BCB720B734C}"/>
              </a:ext>
            </a:extLst>
          </p:cNvPr>
          <p:cNvSpPr/>
          <p:nvPr/>
        </p:nvSpPr>
        <p:spPr>
          <a:xfrm>
            <a:off x="4114800" y="1931345"/>
            <a:ext cx="4191000" cy="77684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3" name="Prostokąt: zaokrąglone rogi 32">
            <a:extLst>
              <a:ext uri="{FF2B5EF4-FFF2-40B4-BE49-F238E27FC236}">
                <a16:creationId xmlns:a16="http://schemas.microsoft.com/office/drawing/2014/main" id="{227D597C-5794-12DA-E3FD-371A1C01CFB1}"/>
              </a:ext>
            </a:extLst>
          </p:cNvPr>
          <p:cNvSpPr/>
          <p:nvPr/>
        </p:nvSpPr>
        <p:spPr>
          <a:xfrm>
            <a:off x="8724900" y="1931345"/>
            <a:ext cx="4191000" cy="77684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4" name="Prostokąt: zaokrąglone rogi 33">
            <a:extLst>
              <a:ext uri="{FF2B5EF4-FFF2-40B4-BE49-F238E27FC236}">
                <a16:creationId xmlns:a16="http://schemas.microsoft.com/office/drawing/2014/main" id="{363D17D3-088A-3D31-1B14-A972FB2A5D9F}"/>
              </a:ext>
            </a:extLst>
          </p:cNvPr>
          <p:cNvSpPr/>
          <p:nvPr/>
        </p:nvSpPr>
        <p:spPr>
          <a:xfrm>
            <a:off x="13335000" y="1931345"/>
            <a:ext cx="4191000" cy="77684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1E9219F3-A311-2F04-809F-EF9AEC6B093C}"/>
              </a:ext>
            </a:extLst>
          </p:cNvPr>
          <p:cNvSpPr txBox="1"/>
          <p:nvPr/>
        </p:nvSpPr>
        <p:spPr>
          <a:xfrm>
            <a:off x="4686300" y="1959536"/>
            <a:ext cx="3124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latin typeface="Poppins Bold" panose="00000800000000000000" charset="-18"/>
                <a:cs typeface="Poppins Bold" panose="00000800000000000000" charset="-18"/>
              </a:rPr>
              <a:t>Uchwała budżetowa na 2024 rok</a:t>
            </a:r>
          </a:p>
        </p:txBody>
      </p:sp>
      <p:sp>
        <p:nvSpPr>
          <p:cNvPr id="36" name="pole tekstowe 35">
            <a:extLst>
              <a:ext uri="{FF2B5EF4-FFF2-40B4-BE49-F238E27FC236}">
                <a16:creationId xmlns:a16="http://schemas.microsoft.com/office/drawing/2014/main" id="{62A2ECC4-8C1B-A01C-A387-D54322DA40F1}"/>
              </a:ext>
            </a:extLst>
          </p:cNvPr>
          <p:cNvSpPr txBox="1"/>
          <p:nvPr/>
        </p:nvSpPr>
        <p:spPr>
          <a:xfrm>
            <a:off x="9198742" y="2082646"/>
            <a:ext cx="31837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>
                <a:latin typeface="Poppins Bold" panose="00000800000000000000" charset="-18"/>
                <a:cs typeface="Poppins Bold" panose="00000800000000000000" charset="-18"/>
              </a:rPr>
              <a:t>Projekt na 2025 rok</a:t>
            </a:r>
          </a:p>
        </p:txBody>
      </p:sp>
      <p:sp>
        <p:nvSpPr>
          <p:cNvPr id="37" name="pole tekstowe 36">
            <a:extLst>
              <a:ext uri="{FF2B5EF4-FFF2-40B4-BE49-F238E27FC236}">
                <a16:creationId xmlns:a16="http://schemas.microsoft.com/office/drawing/2014/main" id="{95BFE298-6319-D499-D158-89509F5C000B}"/>
              </a:ext>
            </a:extLst>
          </p:cNvPr>
          <p:cNvSpPr txBox="1"/>
          <p:nvPr/>
        </p:nvSpPr>
        <p:spPr>
          <a:xfrm>
            <a:off x="13868400" y="2093052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>
                <a:latin typeface="Poppins Bold" panose="00000800000000000000" charset="-18"/>
                <a:cs typeface="Poppins Bold" panose="00000800000000000000" charset="-18"/>
              </a:rPr>
              <a:t>Różnica</a:t>
            </a:r>
          </a:p>
        </p:txBody>
      </p:sp>
      <p:sp>
        <p:nvSpPr>
          <p:cNvPr id="38" name="pole tekstowe 37">
            <a:extLst>
              <a:ext uri="{FF2B5EF4-FFF2-40B4-BE49-F238E27FC236}">
                <a16:creationId xmlns:a16="http://schemas.microsoft.com/office/drawing/2014/main" id="{6DCE3F6D-C1AD-A7A7-93C8-575837D8D702}"/>
              </a:ext>
            </a:extLst>
          </p:cNvPr>
          <p:cNvSpPr txBox="1"/>
          <p:nvPr/>
        </p:nvSpPr>
        <p:spPr>
          <a:xfrm>
            <a:off x="484460" y="3254529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DOCHODY</a:t>
            </a:r>
          </a:p>
        </p:txBody>
      </p:sp>
      <p:sp>
        <p:nvSpPr>
          <p:cNvPr id="39" name="pole tekstowe 38">
            <a:extLst>
              <a:ext uri="{FF2B5EF4-FFF2-40B4-BE49-F238E27FC236}">
                <a16:creationId xmlns:a16="http://schemas.microsoft.com/office/drawing/2014/main" id="{A3AED4E8-6474-3BF8-59A2-BCB1390B2F00}"/>
              </a:ext>
            </a:extLst>
          </p:cNvPr>
          <p:cNvSpPr txBox="1"/>
          <p:nvPr/>
        </p:nvSpPr>
        <p:spPr>
          <a:xfrm>
            <a:off x="484460" y="4259318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PRZYCHODY</a:t>
            </a:r>
          </a:p>
        </p:txBody>
      </p:sp>
      <p:sp>
        <p:nvSpPr>
          <p:cNvPr id="40" name="pole tekstowe 39">
            <a:extLst>
              <a:ext uri="{FF2B5EF4-FFF2-40B4-BE49-F238E27FC236}">
                <a16:creationId xmlns:a16="http://schemas.microsoft.com/office/drawing/2014/main" id="{3ADAE6FE-86E6-E1CA-8186-0EEA5250B1D1}"/>
              </a:ext>
            </a:extLst>
          </p:cNvPr>
          <p:cNvSpPr txBox="1"/>
          <p:nvPr/>
        </p:nvSpPr>
        <p:spPr>
          <a:xfrm>
            <a:off x="484460" y="5212144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8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RAZEM WPŁYWY</a:t>
            </a:r>
          </a:p>
        </p:txBody>
      </p:sp>
      <p:sp>
        <p:nvSpPr>
          <p:cNvPr id="41" name="pole tekstowe 40">
            <a:extLst>
              <a:ext uri="{FF2B5EF4-FFF2-40B4-BE49-F238E27FC236}">
                <a16:creationId xmlns:a16="http://schemas.microsoft.com/office/drawing/2014/main" id="{06C71772-5597-DABB-4E83-C4FD921F69F9}"/>
              </a:ext>
            </a:extLst>
          </p:cNvPr>
          <p:cNvSpPr txBox="1"/>
          <p:nvPr/>
        </p:nvSpPr>
        <p:spPr>
          <a:xfrm>
            <a:off x="484460" y="624236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WYDATKI</a:t>
            </a:r>
          </a:p>
        </p:txBody>
      </p:sp>
      <p:sp>
        <p:nvSpPr>
          <p:cNvPr id="42" name="pole tekstowe 41">
            <a:extLst>
              <a:ext uri="{FF2B5EF4-FFF2-40B4-BE49-F238E27FC236}">
                <a16:creationId xmlns:a16="http://schemas.microsoft.com/office/drawing/2014/main" id="{61E293D4-65A8-0BB6-41EB-9E4EAE79D104}"/>
              </a:ext>
            </a:extLst>
          </p:cNvPr>
          <p:cNvSpPr txBox="1"/>
          <p:nvPr/>
        </p:nvSpPr>
        <p:spPr>
          <a:xfrm>
            <a:off x="484460" y="7254469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ROZCHODY</a:t>
            </a:r>
          </a:p>
        </p:txBody>
      </p:sp>
      <p:sp>
        <p:nvSpPr>
          <p:cNvPr id="44" name="pole tekstowe 43">
            <a:extLst>
              <a:ext uri="{FF2B5EF4-FFF2-40B4-BE49-F238E27FC236}">
                <a16:creationId xmlns:a16="http://schemas.microsoft.com/office/drawing/2014/main" id="{A6140AD8-2D9F-015D-8675-3FC6A04A97DA}"/>
              </a:ext>
            </a:extLst>
          </p:cNvPr>
          <p:cNvSpPr txBox="1"/>
          <p:nvPr/>
        </p:nvSpPr>
        <p:spPr>
          <a:xfrm>
            <a:off x="33842" y="8266578"/>
            <a:ext cx="3574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8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RAZEM WYPŁYWY</a:t>
            </a:r>
          </a:p>
        </p:txBody>
      </p:sp>
      <p:sp>
        <p:nvSpPr>
          <p:cNvPr id="46" name="pole tekstowe 45">
            <a:extLst>
              <a:ext uri="{FF2B5EF4-FFF2-40B4-BE49-F238E27FC236}">
                <a16:creationId xmlns:a16="http://schemas.microsoft.com/office/drawing/2014/main" id="{88742A9D-8B0A-C0E3-BAD5-494BBE72D898}"/>
              </a:ext>
            </a:extLst>
          </p:cNvPr>
          <p:cNvSpPr txBox="1"/>
          <p:nvPr/>
        </p:nvSpPr>
        <p:spPr>
          <a:xfrm>
            <a:off x="4648200" y="3254529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2 823 052 572 zł</a:t>
            </a:r>
          </a:p>
        </p:txBody>
      </p:sp>
      <p:sp>
        <p:nvSpPr>
          <p:cNvPr id="47" name="pole tekstowe 46">
            <a:extLst>
              <a:ext uri="{FF2B5EF4-FFF2-40B4-BE49-F238E27FC236}">
                <a16:creationId xmlns:a16="http://schemas.microsoft.com/office/drawing/2014/main" id="{897FDFE6-6079-D4C7-B9EC-D102F297E335}"/>
              </a:ext>
            </a:extLst>
          </p:cNvPr>
          <p:cNvSpPr txBox="1"/>
          <p:nvPr/>
        </p:nvSpPr>
        <p:spPr>
          <a:xfrm>
            <a:off x="4686300" y="4259318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304 427 237 zł</a:t>
            </a:r>
          </a:p>
        </p:txBody>
      </p:sp>
      <p:sp>
        <p:nvSpPr>
          <p:cNvPr id="48" name="pole tekstowe 47">
            <a:extLst>
              <a:ext uri="{FF2B5EF4-FFF2-40B4-BE49-F238E27FC236}">
                <a16:creationId xmlns:a16="http://schemas.microsoft.com/office/drawing/2014/main" id="{DC2BACE2-0DEC-1CCD-772F-8609EEEE6884}"/>
              </a:ext>
            </a:extLst>
          </p:cNvPr>
          <p:cNvSpPr txBox="1"/>
          <p:nvPr/>
        </p:nvSpPr>
        <p:spPr>
          <a:xfrm>
            <a:off x="4686300" y="525839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3 127 479 809 zł</a:t>
            </a:r>
          </a:p>
        </p:txBody>
      </p:sp>
      <p:sp>
        <p:nvSpPr>
          <p:cNvPr id="49" name="pole tekstowe 48">
            <a:extLst>
              <a:ext uri="{FF2B5EF4-FFF2-40B4-BE49-F238E27FC236}">
                <a16:creationId xmlns:a16="http://schemas.microsoft.com/office/drawing/2014/main" id="{5F7F8CD7-21AC-674A-94DD-388A767BC34A}"/>
              </a:ext>
            </a:extLst>
          </p:cNvPr>
          <p:cNvSpPr txBox="1"/>
          <p:nvPr/>
        </p:nvSpPr>
        <p:spPr>
          <a:xfrm>
            <a:off x="4648200" y="625349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3 070 479 809 zł</a:t>
            </a:r>
          </a:p>
        </p:txBody>
      </p:sp>
      <p:sp>
        <p:nvSpPr>
          <p:cNvPr id="50" name="pole tekstowe 49">
            <a:extLst>
              <a:ext uri="{FF2B5EF4-FFF2-40B4-BE49-F238E27FC236}">
                <a16:creationId xmlns:a16="http://schemas.microsoft.com/office/drawing/2014/main" id="{0C49FDB9-3F8D-1129-6A76-756FEE2F8FB5}"/>
              </a:ext>
            </a:extLst>
          </p:cNvPr>
          <p:cNvSpPr txBox="1"/>
          <p:nvPr/>
        </p:nvSpPr>
        <p:spPr>
          <a:xfrm>
            <a:off x="4648200" y="7254469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57 000 000 zł</a:t>
            </a:r>
          </a:p>
        </p:txBody>
      </p:sp>
      <p:sp>
        <p:nvSpPr>
          <p:cNvPr id="51" name="pole tekstowe 50">
            <a:extLst>
              <a:ext uri="{FF2B5EF4-FFF2-40B4-BE49-F238E27FC236}">
                <a16:creationId xmlns:a16="http://schemas.microsoft.com/office/drawing/2014/main" id="{ECD55D47-3E1F-D8F2-FDE7-4BA2B6423628}"/>
              </a:ext>
            </a:extLst>
          </p:cNvPr>
          <p:cNvSpPr txBox="1"/>
          <p:nvPr/>
        </p:nvSpPr>
        <p:spPr>
          <a:xfrm>
            <a:off x="4686300" y="8266578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3 127 479 809 zł</a:t>
            </a:r>
          </a:p>
        </p:txBody>
      </p:sp>
      <p:sp>
        <p:nvSpPr>
          <p:cNvPr id="52" name="pole tekstowe 51">
            <a:extLst>
              <a:ext uri="{FF2B5EF4-FFF2-40B4-BE49-F238E27FC236}">
                <a16:creationId xmlns:a16="http://schemas.microsoft.com/office/drawing/2014/main" id="{55028641-6C95-F3E3-392C-3ACF6EA80F49}"/>
              </a:ext>
            </a:extLst>
          </p:cNvPr>
          <p:cNvSpPr txBox="1"/>
          <p:nvPr/>
        </p:nvSpPr>
        <p:spPr>
          <a:xfrm>
            <a:off x="9296400" y="3254529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3 355 969 820 zł</a:t>
            </a:r>
          </a:p>
        </p:txBody>
      </p:sp>
      <p:sp>
        <p:nvSpPr>
          <p:cNvPr id="53" name="pole tekstowe 52">
            <a:extLst>
              <a:ext uri="{FF2B5EF4-FFF2-40B4-BE49-F238E27FC236}">
                <a16:creationId xmlns:a16="http://schemas.microsoft.com/office/drawing/2014/main" id="{185259AC-C5F6-4E42-7135-6DBF78214A0B}"/>
              </a:ext>
            </a:extLst>
          </p:cNvPr>
          <p:cNvSpPr txBox="1"/>
          <p:nvPr/>
        </p:nvSpPr>
        <p:spPr>
          <a:xfrm>
            <a:off x="9296400" y="4255246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805 499 427 zł</a:t>
            </a:r>
          </a:p>
        </p:txBody>
      </p:sp>
      <p:sp>
        <p:nvSpPr>
          <p:cNvPr id="54" name="pole tekstowe 53">
            <a:extLst>
              <a:ext uri="{FF2B5EF4-FFF2-40B4-BE49-F238E27FC236}">
                <a16:creationId xmlns:a16="http://schemas.microsoft.com/office/drawing/2014/main" id="{09479077-3029-5545-600E-7E63B06D5CFE}"/>
              </a:ext>
            </a:extLst>
          </p:cNvPr>
          <p:cNvSpPr txBox="1"/>
          <p:nvPr/>
        </p:nvSpPr>
        <p:spPr>
          <a:xfrm>
            <a:off x="9258300" y="5255436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4 161 469 247 zł</a:t>
            </a:r>
          </a:p>
        </p:txBody>
      </p:sp>
      <p:sp>
        <p:nvSpPr>
          <p:cNvPr id="55" name="pole tekstowe 54">
            <a:extLst>
              <a:ext uri="{FF2B5EF4-FFF2-40B4-BE49-F238E27FC236}">
                <a16:creationId xmlns:a16="http://schemas.microsoft.com/office/drawing/2014/main" id="{E03D6C7F-D27B-9290-2C9B-7F4F8DC94943}"/>
              </a:ext>
            </a:extLst>
          </p:cNvPr>
          <p:cNvSpPr txBox="1"/>
          <p:nvPr/>
        </p:nvSpPr>
        <p:spPr>
          <a:xfrm>
            <a:off x="9258300" y="6240912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4 101 469 247 zł</a:t>
            </a:r>
          </a:p>
        </p:txBody>
      </p:sp>
      <p:sp>
        <p:nvSpPr>
          <p:cNvPr id="56" name="pole tekstowe 55">
            <a:extLst>
              <a:ext uri="{FF2B5EF4-FFF2-40B4-BE49-F238E27FC236}">
                <a16:creationId xmlns:a16="http://schemas.microsoft.com/office/drawing/2014/main" id="{4C783A49-ACAA-A66C-9E07-59E3A20F94BE}"/>
              </a:ext>
            </a:extLst>
          </p:cNvPr>
          <p:cNvSpPr txBox="1"/>
          <p:nvPr/>
        </p:nvSpPr>
        <p:spPr>
          <a:xfrm>
            <a:off x="9296400" y="7275323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60 000 000 zł</a:t>
            </a:r>
          </a:p>
        </p:txBody>
      </p:sp>
      <p:sp>
        <p:nvSpPr>
          <p:cNvPr id="57" name="pole tekstowe 56">
            <a:extLst>
              <a:ext uri="{FF2B5EF4-FFF2-40B4-BE49-F238E27FC236}">
                <a16:creationId xmlns:a16="http://schemas.microsoft.com/office/drawing/2014/main" id="{3EBA9E96-C0C0-28C4-CE3F-1821E63FE2A3}"/>
              </a:ext>
            </a:extLst>
          </p:cNvPr>
          <p:cNvSpPr txBox="1"/>
          <p:nvPr/>
        </p:nvSpPr>
        <p:spPr>
          <a:xfrm>
            <a:off x="9296400" y="8266578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4 161 469 247 zł</a:t>
            </a:r>
          </a:p>
        </p:txBody>
      </p:sp>
      <p:sp>
        <p:nvSpPr>
          <p:cNvPr id="58" name="pole tekstowe 57">
            <a:extLst>
              <a:ext uri="{FF2B5EF4-FFF2-40B4-BE49-F238E27FC236}">
                <a16:creationId xmlns:a16="http://schemas.microsoft.com/office/drawing/2014/main" id="{531BA006-A483-9788-C297-C6594802A6D6}"/>
              </a:ext>
            </a:extLst>
          </p:cNvPr>
          <p:cNvSpPr txBox="1"/>
          <p:nvPr/>
        </p:nvSpPr>
        <p:spPr>
          <a:xfrm>
            <a:off x="13906500" y="330897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+ 532 917 248 zł</a:t>
            </a:r>
          </a:p>
        </p:txBody>
      </p:sp>
      <p:sp>
        <p:nvSpPr>
          <p:cNvPr id="59" name="pole tekstowe 58">
            <a:extLst>
              <a:ext uri="{FF2B5EF4-FFF2-40B4-BE49-F238E27FC236}">
                <a16:creationId xmlns:a16="http://schemas.microsoft.com/office/drawing/2014/main" id="{9AC02DE0-56C6-FDF1-43A0-CE9C79421384}"/>
              </a:ext>
            </a:extLst>
          </p:cNvPr>
          <p:cNvSpPr txBox="1"/>
          <p:nvPr/>
        </p:nvSpPr>
        <p:spPr>
          <a:xfrm>
            <a:off x="13868400" y="4251503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+ 501 072 190 zł</a:t>
            </a:r>
          </a:p>
        </p:txBody>
      </p:sp>
      <p:sp>
        <p:nvSpPr>
          <p:cNvPr id="60" name="pole tekstowe 59">
            <a:extLst>
              <a:ext uri="{FF2B5EF4-FFF2-40B4-BE49-F238E27FC236}">
                <a16:creationId xmlns:a16="http://schemas.microsoft.com/office/drawing/2014/main" id="{BF1EDA6F-294F-31F8-F3DB-3EED8F5BBEA5}"/>
              </a:ext>
            </a:extLst>
          </p:cNvPr>
          <p:cNvSpPr txBox="1"/>
          <p:nvPr/>
        </p:nvSpPr>
        <p:spPr>
          <a:xfrm>
            <a:off x="13754100" y="5255436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+ 1 033 989 438 zł</a:t>
            </a:r>
          </a:p>
        </p:txBody>
      </p:sp>
      <p:sp>
        <p:nvSpPr>
          <p:cNvPr id="61" name="pole tekstowe 60">
            <a:extLst>
              <a:ext uri="{FF2B5EF4-FFF2-40B4-BE49-F238E27FC236}">
                <a16:creationId xmlns:a16="http://schemas.microsoft.com/office/drawing/2014/main" id="{021CD173-AF46-1E3C-1549-E329233D7424}"/>
              </a:ext>
            </a:extLst>
          </p:cNvPr>
          <p:cNvSpPr txBox="1"/>
          <p:nvPr/>
        </p:nvSpPr>
        <p:spPr>
          <a:xfrm>
            <a:off x="13792200" y="6242360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+ 1 030 989 438 zł</a:t>
            </a:r>
          </a:p>
        </p:txBody>
      </p:sp>
      <p:sp>
        <p:nvSpPr>
          <p:cNvPr id="62" name="pole tekstowe 61">
            <a:extLst>
              <a:ext uri="{FF2B5EF4-FFF2-40B4-BE49-F238E27FC236}">
                <a16:creationId xmlns:a16="http://schemas.microsoft.com/office/drawing/2014/main" id="{977F344C-B4EF-7C2A-4F48-5209C98EC896}"/>
              </a:ext>
            </a:extLst>
          </p:cNvPr>
          <p:cNvSpPr txBox="1"/>
          <p:nvPr/>
        </p:nvSpPr>
        <p:spPr>
          <a:xfrm>
            <a:off x="13754100" y="7275323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+ 3 000 000 zł</a:t>
            </a:r>
          </a:p>
        </p:txBody>
      </p:sp>
      <p:sp>
        <p:nvSpPr>
          <p:cNvPr id="63" name="pole tekstowe 62">
            <a:extLst>
              <a:ext uri="{FF2B5EF4-FFF2-40B4-BE49-F238E27FC236}">
                <a16:creationId xmlns:a16="http://schemas.microsoft.com/office/drawing/2014/main" id="{DE0CA158-408C-8FD0-A08A-19E255AE659C}"/>
              </a:ext>
            </a:extLst>
          </p:cNvPr>
          <p:cNvSpPr txBox="1"/>
          <p:nvPr/>
        </p:nvSpPr>
        <p:spPr>
          <a:xfrm>
            <a:off x="13822680" y="8255448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+ 1 033 989 438 zł</a:t>
            </a:r>
          </a:p>
        </p:txBody>
      </p:sp>
    </p:spTree>
    <p:extLst>
      <p:ext uri="{BB962C8B-B14F-4D97-AF65-F5344CB8AC3E}">
        <p14:creationId xmlns:p14="http://schemas.microsoft.com/office/powerpoint/2010/main" val="6011293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E4808-05BB-2E7C-70C4-720A718EC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847CB0D1-FCDB-BEC0-65B1-555BB06C6E6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4FCF136A-B8FC-5355-E707-E9957FDABC94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B5C439FC-3CFB-F38B-3D7B-345D2D368A05}"/>
              </a:ext>
            </a:extLst>
          </p:cNvPr>
          <p:cNvSpPr txBox="1"/>
          <p:nvPr/>
        </p:nvSpPr>
        <p:spPr>
          <a:xfrm>
            <a:off x="1177468" y="922972"/>
            <a:ext cx="15933063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l-PL" sz="48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Wynik budżetu Województwa Dolnośląskiego</a:t>
            </a:r>
          </a:p>
          <a:p>
            <a:pPr algn="ctr"/>
            <a:r>
              <a:rPr lang="pl-PL" sz="4800" dirty="0">
                <a:latin typeface="Poppins Bold" panose="00000800000000000000" charset="-18"/>
                <a:cs typeface="Poppins Bold" panose="00000800000000000000" charset="-18"/>
              </a:rPr>
              <a:t>według projektu na 2025 rok</a:t>
            </a:r>
            <a:endParaRPr lang="en-US" sz="4800" b="1" dirty="0">
              <a:solidFill>
                <a:srgbClr val="000000"/>
              </a:solidFill>
              <a:latin typeface="Poppins Bold" panose="00000800000000000000" charset="-18"/>
              <a:ea typeface="Poppins"/>
              <a:cs typeface="Poppins Bold" panose="00000800000000000000" charset="-18"/>
              <a:sym typeface="Poppins"/>
            </a:endParaRPr>
          </a:p>
        </p:txBody>
      </p:sp>
      <p:sp>
        <p:nvSpPr>
          <p:cNvPr id="12" name="Prostokąt: zaokrąglone rogi 11">
            <a:extLst>
              <a:ext uri="{FF2B5EF4-FFF2-40B4-BE49-F238E27FC236}">
                <a16:creationId xmlns:a16="http://schemas.microsoft.com/office/drawing/2014/main" id="{C6A560CE-F966-8172-4396-BD625241534E}"/>
              </a:ext>
            </a:extLst>
          </p:cNvPr>
          <p:cNvSpPr/>
          <p:nvPr/>
        </p:nvSpPr>
        <p:spPr>
          <a:xfrm>
            <a:off x="4648200" y="3086100"/>
            <a:ext cx="3703320" cy="147732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8DF2EE2C-C0FC-4296-A593-7F0BD94483AD}"/>
              </a:ext>
            </a:extLst>
          </p:cNvPr>
          <p:cNvSpPr txBox="1"/>
          <p:nvPr/>
        </p:nvSpPr>
        <p:spPr>
          <a:xfrm>
            <a:off x="8762999" y="3270767"/>
            <a:ext cx="76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6600" dirty="0">
                <a:latin typeface="Poppins Bold" panose="00000800000000000000" charset="-18"/>
                <a:cs typeface="Poppins Bold" panose="00000800000000000000" charset="-18"/>
              </a:rPr>
              <a:t>=</a:t>
            </a:r>
          </a:p>
        </p:txBody>
      </p:sp>
      <p:sp>
        <p:nvSpPr>
          <p:cNvPr id="5" name="Prostokąt: zaokrąglone rogi 4">
            <a:extLst>
              <a:ext uri="{FF2B5EF4-FFF2-40B4-BE49-F238E27FC236}">
                <a16:creationId xmlns:a16="http://schemas.microsoft.com/office/drawing/2014/main" id="{21E74C41-EA9A-CFA2-D6CD-391DF05D883C}"/>
              </a:ext>
            </a:extLst>
          </p:cNvPr>
          <p:cNvSpPr/>
          <p:nvPr/>
        </p:nvSpPr>
        <p:spPr>
          <a:xfrm>
            <a:off x="9936478" y="3117914"/>
            <a:ext cx="3703320" cy="147732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: zaokrąglone rogi 5">
            <a:extLst>
              <a:ext uri="{FF2B5EF4-FFF2-40B4-BE49-F238E27FC236}">
                <a16:creationId xmlns:a16="http://schemas.microsoft.com/office/drawing/2014/main" id="{5EA86BEE-CB2A-42F6-37FA-6402A52E44F1}"/>
              </a:ext>
            </a:extLst>
          </p:cNvPr>
          <p:cNvSpPr/>
          <p:nvPr/>
        </p:nvSpPr>
        <p:spPr>
          <a:xfrm>
            <a:off x="14401800" y="3117914"/>
            <a:ext cx="3703320" cy="147732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30BC19D5-A076-8E65-3040-10132C894EF3}"/>
              </a:ext>
            </a:extLst>
          </p:cNvPr>
          <p:cNvSpPr txBox="1"/>
          <p:nvPr/>
        </p:nvSpPr>
        <p:spPr>
          <a:xfrm>
            <a:off x="13639800" y="3270766"/>
            <a:ext cx="76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6600" dirty="0">
                <a:latin typeface="Poppins Bold" panose="00000800000000000000" charset="-18"/>
                <a:cs typeface="Poppins Bold" panose="00000800000000000000" charset="-18"/>
              </a:rPr>
              <a:t>+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B2C008FB-01FB-7843-BB10-DD57A5097873}"/>
              </a:ext>
            </a:extLst>
          </p:cNvPr>
          <p:cNvSpPr txBox="1"/>
          <p:nvPr/>
        </p:nvSpPr>
        <p:spPr>
          <a:xfrm>
            <a:off x="3886196" y="3302580"/>
            <a:ext cx="76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6600" dirty="0">
                <a:latin typeface="Poppins Bold" panose="00000800000000000000" charset="-18"/>
                <a:cs typeface="Poppins Bold" panose="00000800000000000000" charset="-18"/>
              </a:rPr>
              <a:t>+</a:t>
            </a:r>
          </a:p>
        </p:txBody>
      </p:sp>
      <p:sp>
        <p:nvSpPr>
          <p:cNvPr id="11" name="Prostokąt: zaokrąglone rogi 10">
            <a:extLst>
              <a:ext uri="{FF2B5EF4-FFF2-40B4-BE49-F238E27FC236}">
                <a16:creationId xmlns:a16="http://schemas.microsoft.com/office/drawing/2014/main" id="{C2E9425B-2AEB-3F95-D92B-E3D971299F7C}"/>
              </a:ext>
            </a:extLst>
          </p:cNvPr>
          <p:cNvSpPr/>
          <p:nvPr/>
        </p:nvSpPr>
        <p:spPr>
          <a:xfrm>
            <a:off x="182880" y="3108960"/>
            <a:ext cx="3703320" cy="147732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FFBEEB94-4C1F-287B-0378-A58BE2533B2A}"/>
              </a:ext>
            </a:extLst>
          </p:cNvPr>
          <p:cNvSpPr/>
          <p:nvPr/>
        </p:nvSpPr>
        <p:spPr>
          <a:xfrm>
            <a:off x="484460" y="4378762"/>
            <a:ext cx="3087484" cy="434159"/>
          </a:xfrm>
          <a:prstGeom prst="roundRect">
            <a:avLst/>
          </a:prstGeom>
          <a:solidFill>
            <a:srgbClr val="F6890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CA988FC9-98BD-E7F3-8203-BF3C5DF133EF}"/>
              </a:ext>
            </a:extLst>
          </p:cNvPr>
          <p:cNvSpPr txBox="1"/>
          <p:nvPr/>
        </p:nvSpPr>
        <p:spPr>
          <a:xfrm>
            <a:off x="1148115" y="4431401"/>
            <a:ext cx="1770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PRZYCHODY</a:t>
            </a:r>
          </a:p>
        </p:txBody>
      </p:sp>
      <p:sp>
        <p:nvSpPr>
          <p:cNvPr id="16" name="Prostokąt: zaokrąglone rogi 15">
            <a:extLst>
              <a:ext uri="{FF2B5EF4-FFF2-40B4-BE49-F238E27FC236}">
                <a16:creationId xmlns:a16="http://schemas.microsoft.com/office/drawing/2014/main" id="{3C2B1334-55D7-1003-B519-6A305384000C}"/>
              </a:ext>
            </a:extLst>
          </p:cNvPr>
          <p:cNvSpPr/>
          <p:nvPr/>
        </p:nvSpPr>
        <p:spPr>
          <a:xfrm>
            <a:off x="4956338" y="4346349"/>
            <a:ext cx="3087484" cy="434159"/>
          </a:xfrm>
          <a:prstGeom prst="roundRect">
            <a:avLst/>
          </a:prstGeom>
          <a:solidFill>
            <a:srgbClr val="F6890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Prostokąt: zaokrąglone rogi 16">
            <a:extLst>
              <a:ext uri="{FF2B5EF4-FFF2-40B4-BE49-F238E27FC236}">
                <a16:creationId xmlns:a16="http://schemas.microsoft.com/office/drawing/2014/main" id="{303908BC-EDB1-ADBA-8C67-45F8F22DC796}"/>
              </a:ext>
            </a:extLst>
          </p:cNvPr>
          <p:cNvSpPr/>
          <p:nvPr/>
        </p:nvSpPr>
        <p:spPr>
          <a:xfrm>
            <a:off x="10244176" y="4378762"/>
            <a:ext cx="3087484" cy="434159"/>
          </a:xfrm>
          <a:prstGeom prst="roundRect">
            <a:avLst/>
          </a:prstGeom>
          <a:solidFill>
            <a:srgbClr val="F6890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rostokąt: zaokrąglone rogi 17">
            <a:extLst>
              <a:ext uri="{FF2B5EF4-FFF2-40B4-BE49-F238E27FC236}">
                <a16:creationId xmlns:a16="http://schemas.microsoft.com/office/drawing/2014/main" id="{03C17B5B-7319-453B-5BA2-99B7795BECEC}"/>
              </a:ext>
            </a:extLst>
          </p:cNvPr>
          <p:cNvSpPr/>
          <p:nvPr/>
        </p:nvSpPr>
        <p:spPr>
          <a:xfrm>
            <a:off x="14716054" y="4410576"/>
            <a:ext cx="3087484" cy="434159"/>
          </a:xfrm>
          <a:prstGeom prst="roundRect">
            <a:avLst/>
          </a:prstGeom>
          <a:solidFill>
            <a:srgbClr val="F6890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D96CF93E-6F47-2935-66E5-60310A524928}"/>
              </a:ext>
            </a:extLst>
          </p:cNvPr>
          <p:cNvSpPr txBox="1"/>
          <p:nvPr/>
        </p:nvSpPr>
        <p:spPr>
          <a:xfrm>
            <a:off x="5714954" y="4363373"/>
            <a:ext cx="15698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DOCHODY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5C15452C-3AAC-7A79-7716-17EE48980E9A}"/>
              </a:ext>
            </a:extLst>
          </p:cNvPr>
          <p:cNvSpPr txBox="1"/>
          <p:nvPr/>
        </p:nvSpPr>
        <p:spPr>
          <a:xfrm>
            <a:off x="11041158" y="4395188"/>
            <a:ext cx="1493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WYDATKI</a:t>
            </a:r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6DC12905-CCB5-24F3-F84E-7174FF2C33FF}"/>
              </a:ext>
            </a:extLst>
          </p:cNvPr>
          <p:cNvSpPr txBox="1"/>
          <p:nvPr/>
        </p:nvSpPr>
        <p:spPr>
          <a:xfrm>
            <a:off x="15428830" y="4427600"/>
            <a:ext cx="1649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ROZCHODY</a:t>
            </a:r>
          </a:p>
        </p:txBody>
      </p:sp>
      <p:sp>
        <p:nvSpPr>
          <p:cNvPr id="22" name="pole tekstowe 21">
            <a:extLst>
              <a:ext uri="{FF2B5EF4-FFF2-40B4-BE49-F238E27FC236}">
                <a16:creationId xmlns:a16="http://schemas.microsoft.com/office/drawing/2014/main" id="{1581ACCF-129E-44E5-E5E6-19253F237933}"/>
              </a:ext>
            </a:extLst>
          </p:cNvPr>
          <p:cNvSpPr txBox="1"/>
          <p:nvPr/>
        </p:nvSpPr>
        <p:spPr>
          <a:xfrm>
            <a:off x="683638" y="3586014"/>
            <a:ext cx="2711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805 499 427 zł</a:t>
            </a:r>
          </a:p>
        </p:txBody>
      </p:sp>
      <p:sp>
        <p:nvSpPr>
          <p:cNvPr id="23" name="pole tekstowe 22">
            <a:extLst>
              <a:ext uri="{FF2B5EF4-FFF2-40B4-BE49-F238E27FC236}">
                <a16:creationId xmlns:a16="http://schemas.microsoft.com/office/drawing/2014/main" id="{30DEF422-1D33-D27E-12DF-7391490D68FF}"/>
              </a:ext>
            </a:extLst>
          </p:cNvPr>
          <p:cNvSpPr txBox="1"/>
          <p:nvPr/>
        </p:nvSpPr>
        <p:spPr>
          <a:xfrm>
            <a:off x="4996986" y="3594968"/>
            <a:ext cx="3004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3 355 969 820 zł</a:t>
            </a:r>
          </a:p>
        </p:txBody>
      </p:sp>
      <p:sp>
        <p:nvSpPr>
          <p:cNvPr id="24" name="pole tekstowe 23">
            <a:extLst>
              <a:ext uri="{FF2B5EF4-FFF2-40B4-BE49-F238E27FC236}">
                <a16:creationId xmlns:a16="http://schemas.microsoft.com/office/drawing/2014/main" id="{F30C0EAC-81EB-1906-C0C1-956D2AE2C600}"/>
              </a:ext>
            </a:extLst>
          </p:cNvPr>
          <p:cNvSpPr txBox="1"/>
          <p:nvPr/>
        </p:nvSpPr>
        <p:spPr>
          <a:xfrm>
            <a:off x="10286999" y="3594968"/>
            <a:ext cx="3004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4 101 469 247 zł</a:t>
            </a:r>
          </a:p>
        </p:txBody>
      </p:sp>
      <p:sp>
        <p:nvSpPr>
          <p:cNvPr id="25" name="pole tekstowe 24">
            <a:extLst>
              <a:ext uri="{FF2B5EF4-FFF2-40B4-BE49-F238E27FC236}">
                <a16:creationId xmlns:a16="http://schemas.microsoft.com/office/drawing/2014/main" id="{027B441A-9B27-BABB-0497-1D435CFDA7A3}"/>
              </a:ext>
            </a:extLst>
          </p:cNvPr>
          <p:cNvSpPr txBox="1"/>
          <p:nvPr/>
        </p:nvSpPr>
        <p:spPr>
          <a:xfrm>
            <a:off x="14751454" y="3563154"/>
            <a:ext cx="3004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60 000 000 zł</a:t>
            </a:r>
          </a:p>
        </p:txBody>
      </p:sp>
      <p:sp>
        <p:nvSpPr>
          <p:cNvPr id="27" name="Prostokąt: zaokrąglone rogi 26">
            <a:extLst>
              <a:ext uri="{FF2B5EF4-FFF2-40B4-BE49-F238E27FC236}">
                <a16:creationId xmlns:a16="http://schemas.microsoft.com/office/drawing/2014/main" id="{BA0E5904-9F65-F11D-8EA0-43B053FB7D70}"/>
              </a:ext>
            </a:extLst>
          </p:cNvPr>
          <p:cNvSpPr/>
          <p:nvPr/>
        </p:nvSpPr>
        <p:spPr>
          <a:xfrm>
            <a:off x="7284766" y="5981700"/>
            <a:ext cx="3703320" cy="1477329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8" name="Prostokąt: zaokrąglone rogi 27">
            <a:extLst>
              <a:ext uri="{FF2B5EF4-FFF2-40B4-BE49-F238E27FC236}">
                <a16:creationId xmlns:a16="http://schemas.microsoft.com/office/drawing/2014/main" id="{34F391DB-E9B7-BD95-BB5C-9EEA6F40AF3F}"/>
              </a:ext>
            </a:extLst>
          </p:cNvPr>
          <p:cNvSpPr/>
          <p:nvPr/>
        </p:nvSpPr>
        <p:spPr>
          <a:xfrm>
            <a:off x="7592904" y="7241949"/>
            <a:ext cx="3087484" cy="43415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9" name="pole tekstowe 28">
            <a:extLst>
              <a:ext uri="{FF2B5EF4-FFF2-40B4-BE49-F238E27FC236}">
                <a16:creationId xmlns:a16="http://schemas.microsoft.com/office/drawing/2014/main" id="{597DB87A-C51D-AA16-DF23-9E0514570654}"/>
              </a:ext>
            </a:extLst>
          </p:cNvPr>
          <p:cNvSpPr txBox="1"/>
          <p:nvPr/>
        </p:nvSpPr>
        <p:spPr>
          <a:xfrm>
            <a:off x="8473486" y="7275998"/>
            <a:ext cx="1325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latin typeface="Poppins Bold" panose="00000800000000000000" charset="-18"/>
                <a:cs typeface="Poppins Bold" panose="00000800000000000000" charset="-18"/>
              </a:rPr>
              <a:t>DEFICYT</a:t>
            </a:r>
          </a:p>
        </p:txBody>
      </p:sp>
      <p:sp>
        <p:nvSpPr>
          <p:cNvPr id="33" name="pole tekstowe 32">
            <a:extLst>
              <a:ext uri="{FF2B5EF4-FFF2-40B4-BE49-F238E27FC236}">
                <a16:creationId xmlns:a16="http://schemas.microsoft.com/office/drawing/2014/main" id="{636E6F9A-5BA1-E1ED-8137-415A926CF2C9}"/>
              </a:ext>
            </a:extLst>
          </p:cNvPr>
          <p:cNvSpPr txBox="1"/>
          <p:nvPr/>
        </p:nvSpPr>
        <p:spPr>
          <a:xfrm>
            <a:off x="7690490" y="6464176"/>
            <a:ext cx="3004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745 499 427 zł</a:t>
            </a:r>
          </a:p>
        </p:txBody>
      </p:sp>
      <p:sp>
        <p:nvSpPr>
          <p:cNvPr id="34" name="Strzałka: w prawo 33">
            <a:extLst>
              <a:ext uri="{FF2B5EF4-FFF2-40B4-BE49-F238E27FC236}">
                <a16:creationId xmlns:a16="http://schemas.microsoft.com/office/drawing/2014/main" id="{CC5AACA0-A275-E531-6F4F-D3D8B07190CB}"/>
              </a:ext>
            </a:extLst>
          </p:cNvPr>
          <p:cNvSpPr/>
          <p:nvPr/>
        </p:nvSpPr>
        <p:spPr>
          <a:xfrm rot="2228262">
            <a:off x="7084939" y="5287529"/>
            <a:ext cx="1296831" cy="315705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Strzałka: w prawo 7">
            <a:extLst>
              <a:ext uri="{FF2B5EF4-FFF2-40B4-BE49-F238E27FC236}">
                <a16:creationId xmlns:a16="http://schemas.microsoft.com/office/drawing/2014/main" id="{2DF9E961-9EFE-C6DD-A5FC-E0989B04C702}"/>
              </a:ext>
            </a:extLst>
          </p:cNvPr>
          <p:cNvSpPr/>
          <p:nvPr/>
        </p:nvSpPr>
        <p:spPr>
          <a:xfrm rot="8430025">
            <a:off x="9888804" y="5293845"/>
            <a:ext cx="1296831" cy="315705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2" name="Prostokąt: zaokrąglone rogi 41">
            <a:extLst>
              <a:ext uri="{FF2B5EF4-FFF2-40B4-BE49-F238E27FC236}">
                <a16:creationId xmlns:a16="http://schemas.microsoft.com/office/drawing/2014/main" id="{53A89B93-AD12-57CA-776C-EA385DE0DF73}"/>
              </a:ext>
            </a:extLst>
          </p:cNvPr>
          <p:cNvSpPr/>
          <p:nvPr/>
        </p:nvSpPr>
        <p:spPr>
          <a:xfrm>
            <a:off x="4648196" y="8475374"/>
            <a:ext cx="3703320" cy="1477329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3" name="Prostokąt: zaokrąglone rogi 42">
            <a:extLst>
              <a:ext uri="{FF2B5EF4-FFF2-40B4-BE49-F238E27FC236}">
                <a16:creationId xmlns:a16="http://schemas.microsoft.com/office/drawing/2014/main" id="{5C5CA2CF-1CF2-7F41-6927-CD784BDA123C}"/>
              </a:ext>
            </a:extLst>
          </p:cNvPr>
          <p:cNvSpPr/>
          <p:nvPr/>
        </p:nvSpPr>
        <p:spPr>
          <a:xfrm>
            <a:off x="4956334" y="9735623"/>
            <a:ext cx="3087484" cy="43415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4" name="pole tekstowe 43">
            <a:extLst>
              <a:ext uri="{FF2B5EF4-FFF2-40B4-BE49-F238E27FC236}">
                <a16:creationId xmlns:a16="http://schemas.microsoft.com/office/drawing/2014/main" id="{9344EF91-77DD-811E-5937-3B8FF9FF08DC}"/>
              </a:ext>
            </a:extLst>
          </p:cNvPr>
          <p:cNvSpPr txBox="1"/>
          <p:nvPr/>
        </p:nvSpPr>
        <p:spPr>
          <a:xfrm>
            <a:off x="5836051" y="9752647"/>
            <a:ext cx="1325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latin typeface="Poppins Bold" panose="00000800000000000000" charset="-18"/>
                <a:cs typeface="Poppins Bold" panose="00000800000000000000" charset="-18"/>
              </a:rPr>
              <a:t>KREDYT</a:t>
            </a:r>
          </a:p>
        </p:txBody>
      </p:sp>
      <p:sp>
        <p:nvSpPr>
          <p:cNvPr id="45" name="pole tekstowe 44">
            <a:extLst>
              <a:ext uri="{FF2B5EF4-FFF2-40B4-BE49-F238E27FC236}">
                <a16:creationId xmlns:a16="http://schemas.microsoft.com/office/drawing/2014/main" id="{5BBFC466-7860-715E-AE15-E789C75D03DD}"/>
              </a:ext>
            </a:extLst>
          </p:cNvPr>
          <p:cNvSpPr txBox="1"/>
          <p:nvPr/>
        </p:nvSpPr>
        <p:spPr>
          <a:xfrm>
            <a:off x="5053920" y="8957850"/>
            <a:ext cx="3004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190 000 000 zł</a:t>
            </a:r>
          </a:p>
        </p:txBody>
      </p:sp>
      <p:sp>
        <p:nvSpPr>
          <p:cNvPr id="46" name="Prostokąt: zaokrąglone rogi 45">
            <a:extLst>
              <a:ext uri="{FF2B5EF4-FFF2-40B4-BE49-F238E27FC236}">
                <a16:creationId xmlns:a16="http://schemas.microsoft.com/office/drawing/2014/main" id="{6072D069-6793-3B5F-D749-0BE39F2898AD}"/>
              </a:ext>
            </a:extLst>
          </p:cNvPr>
          <p:cNvSpPr/>
          <p:nvPr/>
        </p:nvSpPr>
        <p:spPr>
          <a:xfrm>
            <a:off x="9936478" y="8475374"/>
            <a:ext cx="3703320" cy="1477329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7" name="Prostokąt: zaokrąglone rogi 46">
            <a:extLst>
              <a:ext uri="{FF2B5EF4-FFF2-40B4-BE49-F238E27FC236}">
                <a16:creationId xmlns:a16="http://schemas.microsoft.com/office/drawing/2014/main" id="{84C68B76-C06F-033D-35A7-708FD6C06A9F}"/>
              </a:ext>
            </a:extLst>
          </p:cNvPr>
          <p:cNvSpPr/>
          <p:nvPr/>
        </p:nvSpPr>
        <p:spPr>
          <a:xfrm>
            <a:off x="10244616" y="9735623"/>
            <a:ext cx="3087484" cy="43415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8" name="pole tekstowe 47">
            <a:extLst>
              <a:ext uri="{FF2B5EF4-FFF2-40B4-BE49-F238E27FC236}">
                <a16:creationId xmlns:a16="http://schemas.microsoft.com/office/drawing/2014/main" id="{D8486B27-83D3-0637-C6DF-989AAAFB4754}"/>
              </a:ext>
            </a:extLst>
          </p:cNvPr>
          <p:cNvSpPr txBox="1"/>
          <p:nvPr/>
        </p:nvSpPr>
        <p:spPr>
          <a:xfrm>
            <a:off x="10663106" y="9752647"/>
            <a:ext cx="23622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latin typeface="Poppins Bold" panose="00000800000000000000" charset="-18"/>
                <a:cs typeface="Poppins Bold" panose="00000800000000000000" charset="-18"/>
              </a:rPr>
              <a:t>ŚRODKI WŁASNE</a:t>
            </a:r>
          </a:p>
        </p:txBody>
      </p:sp>
      <p:sp>
        <p:nvSpPr>
          <p:cNvPr id="49" name="pole tekstowe 48">
            <a:extLst>
              <a:ext uri="{FF2B5EF4-FFF2-40B4-BE49-F238E27FC236}">
                <a16:creationId xmlns:a16="http://schemas.microsoft.com/office/drawing/2014/main" id="{2B225446-4C64-1F79-156B-9FE2D8A76C99}"/>
              </a:ext>
            </a:extLst>
          </p:cNvPr>
          <p:cNvSpPr txBox="1"/>
          <p:nvPr/>
        </p:nvSpPr>
        <p:spPr>
          <a:xfrm>
            <a:off x="10342202" y="8957850"/>
            <a:ext cx="3004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555 499 427 zł</a:t>
            </a:r>
          </a:p>
        </p:txBody>
      </p:sp>
      <p:sp>
        <p:nvSpPr>
          <p:cNvPr id="50" name="Strzałka: w prawo 49">
            <a:extLst>
              <a:ext uri="{FF2B5EF4-FFF2-40B4-BE49-F238E27FC236}">
                <a16:creationId xmlns:a16="http://schemas.microsoft.com/office/drawing/2014/main" id="{835C3862-0291-58B4-116E-6E043923B5F8}"/>
              </a:ext>
            </a:extLst>
          </p:cNvPr>
          <p:cNvSpPr/>
          <p:nvPr/>
        </p:nvSpPr>
        <p:spPr>
          <a:xfrm rot="8143375">
            <a:off x="6718976" y="7813367"/>
            <a:ext cx="804341" cy="34756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1" name="Strzałka: w prawo 50">
            <a:extLst>
              <a:ext uri="{FF2B5EF4-FFF2-40B4-BE49-F238E27FC236}">
                <a16:creationId xmlns:a16="http://schemas.microsoft.com/office/drawing/2014/main" id="{3F8E770C-BBE7-5428-78DF-D9787DE0C02C}"/>
              </a:ext>
            </a:extLst>
          </p:cNvPr>
          <p:cNvSpPr/>
          <p:nvPr/>
        </p:nvSpPr>
        <p:spPr>
          <a:xfrm rot="2707572">
            <a:off x="10765579" y="7810943"/>
            <a:ext cx="804341" cy="34756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3528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AB2073-E7A6-B7BB-0A11-E529954029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FEF7D2B4-37CE-C347-E256-BACDB5CEB9C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68833BBF-55EF-BD16-F780-F292B686D5A6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C2D6E180-E9D7-851D-0343-9C02E017C49E}"/>
              </a:ext>
            </a:extLst>
          </p:cNvPr>
          <p:cNvSpPr txBox="1"/>
          <p:nvPr/>
        </p:nvSpPr>
        <p:spPr>
          <a:xfrm>
            <a:off x="1177468" y="1351410"/>
            <a:ext cx="16577997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l-PL" sz="48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Nadwyżka operacyjna Województwa Dolnośląskiego</a:t>
            </a:r>
          </a:p>
          <a:p>
            <a:pPr algn="ctr"/>
            <a:r>
              <a:rPr lang="pl-PL" sz="4800" dirty="0">
                <a:latin typeface="Poppins Bold" panose="00000800000000000000" charset="-18"/>
                <a:cs typeface="Poppins Bold" panose="00000800000000000000" charset="-18"/>
              </a:rPr>
              <a:t>według projektu na 2025 rok</a:t>
            </a:r>
            <a:endParaRPr lang="en-US" sz="4800" b="1" dirty="0">
              <a:solidFill>
                <a:srgbClr val="000000"/>
              </a:solidFill>
              <a:latin typeface="Poppins Bold" panose="00000800000000000000" charset="-18"/>
              <a:ea typeface="Poppins"/>
              <a:cs typeface="Poppins Bold" panose="00000800000000000000" charset="-18"/>
              <a:sym typeface="Poppins"/>
            </a:endParaRPr>
          </a:p>
        </p:txBody>
      </p:sp>
      <p:sp>
        <p:nvSpPr>
          <p:cNvPr id="12" name="Prostokąt: zaokrąglone rogi 11">
            <a:extLst>
              <a:ext uri="{FF2B5EF4-FFF2-40B4-BE49-F238E27FC236}">
                <a16:creationId xmlns:a16="http://schemas.microsoft.com/office/drawing/2014/main" id="{2B8BFC57-9236-B06E-B675-82C779987EEA}"/>
              </a:ext>
            </a:extLst>
          </p:cNvPr>
          <p:cNvSpPr/>
          <p:nvPr/>
        </p:nvSpPr>
        <p:spPr>
          <a:xfrm>
            <a:off x="4648200" y="4586914"/>
            <a:ext cx="3703320" cy="147732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9CB720D8-04E6-201C-CEBB-5A86C7329540}"/>
              </a:ext>
            </a:extLst>
          </p:cNvPr>
          <p:cNvSpPr txBox="1"/>
          <p:nvPr/>
        </p:nvSpPr>
        <p:spPr>
          <a:xfrm>
            <a:off x="8762998" y="4695672"/>
            <a:ext cx="76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0" dirty="0">
                <a:latin typeface="Poppins Bold" panose="00000800000000000000" charset="-18"/>
                <a:cs typeface="Poppins Bold" panose="00000800000000000000" charset="-18"/>
              </a:rPr>
              <a:t>-</a:t>
            </a:r>
          </a:p>
        </p:txBody>
      </p:sp>
      <p:sp>
        <p:nvSpPr>
          <p:cNvPr id="5" name="Prostokąt: zaokrąglone rogi 4">
            <a:extLst>
              <a:ext uri="{FF2B5EF4-FFF2-40B4-BE49-F238E27FC236}">
                <a16:creationId xmlns:a16="http://schemas.microsoft.com/office/drawing/2014/main" id="{642601D9-B9F1-5788-B914-4588BB4F81D9}"/>
              </a:ext>
            </a:extLst>
          </p:cNvPr>
          <p:cNvSpPr/>
          <p:nvPr/>
        </p:nvSpPr>
        <p:spPr>
          <a:xfrm>
            <a:off x="9936478" y="4618728"/>
            <a:ext cx="3703320" cy="147732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: zaokrąglone rogi 5">
            <a:extLst>
              <a:ext uri="{FF2B5EF4-FFF2-40B4-BE49-F238E27FC236}">
                <a16:creationId xmlns:a16="http://schemas.microsoft.com/office/drawing/2014/main" id="{31F317F9-C98B-569C-7EA7-5A9E97129B5B}"/>
              </a:ext>
            </a:extLst>
          </p:cNvPr>
          <p:cNvSpPr/>
          <p:nvPr/>
        </p:nvSpPr>
        <p:spPr>
          <a:xfrm>
            <a:off x="14401800" y="4618728"/>
            <a:ext cx="3703320" cy="1477329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328AD0BD-5757-24DB-8625-F689D1689F1F}"/>
              </a:ext>
            </a:extLst>
          </p:cNvPr>
          <p:cNvSpPr txBox="1"/>
          <p:nvPr/>
        </p:nvSpPr>
        <p:spPr>
          <a:xfrm>
            <a:off x="13639800" y="4771580"/>
            <a:ext cx="76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6600" dirty="0">
                <a:latin typeface="Poppins Bold" panose="00000800000000000000" charset="-18"/>
                <a:cs typeface="Poppins Bold" panose="00000800000000000000" charset="-18"/>
              </a:rPr>
              <a:t>=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0FC64459-49BE-9D09-FC22-FBB9CDEBBEAE}"/>
              </a:ext>
            </a:extLst>
          </p:cNvPr>
          <p:cNvSpPr txBox="1"/>
          <p:nvPr/>
        </p:nvSpPr>
        <p:spPr>
          <a:xfrm>
            <a:off x="3886196" y="4803394"/>
            <a:ext cx="76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6600" dirty="0">
                <a:latin typeface="Poppins Bold" panose="00000800000000000000" charset="-18"/>
                <a:cs typeface="Poppins Bold" panose="00000800000000000000" charset="-18"/>
              </a:rPr>
              <a:t>+</a:t>
            </a:r>
          </a:p>
        </p:txBody>
      </p:sp>
      <p:sp>
        <p:nvSpPr>
          <p:cNvPr id="11" name="Prostokąt: zaokrąglone rogi 10">
            <a:extLst>
              <a:ext uri="{FF2B5EF4-FFF2-40B4-BE49-F238E27FC236}">
                <a16:creationId xmlns:a16="http://schemas.microsoft.com/office/drawing/2014/main" id="{3C741935-A1A3-C136-1FC6-D552805C73FF}"/>
              </a:ext>
            </a:extLst>
          </p:cNvPr>
          <p:cNvSpPr/>
          <p:nvPr/>
        </p:nvSpPr>
        <p:spPr>
          <a:xfrm>
            <a:off x="182880" y="4609774"/>
            <a:ext cx="3703320" cy="147732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492FD08A-AE23-B2A5-53AD-6A66DAE0E5E0}"/>
              </a:ext>
            </a:extLst>
          </p:cNvPr>
          <p:cNvSpPr/>
          <p:nvPr/>
        </p:nvSpPr>
        <p:spPr>
          <a:xfrm>
            <a:off x="484460" y="5879576"/>
            <a:ext cx="3087484" cy="434159"/>
          </a:xfrm>
          <a:prstGeom prst="roundRect">
            <a:avLst/>
          </a:prstGeom>
          <a:solidFill>
            <a:srgbClr val="F6890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D3B05AFD-2946-A8CA-5BE1-41E91578A495}"/>
              </a:ext>
            </a:extLst>
          </p:cNvPr>
          <p:cNvSpPr txBox="1"/>
          <p:nvPr/>
        </p:nvSpPr>
        <p:spPr>
          <a:xfrm>
            <a:off x="701275" y="5928414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DOCHODY BIEŻĄCE</a:t>
            </a:r>
          </a:p>
        </p:txBody>
      </p:sp>
      <p:sp>
        <p:nvSpPr>
          <p:cNvPr id="16" name="Prostokąt: zaokrąglone rogi 15">
            <a:extLst>
              <a:ext uri="{FF2B5EF4-FFF2-40B4-BE49-F238E27FC236}">
                <a16:creationId xmlns:a16="http://schemas.microsoft.com/office/drawing/2014/main" id="{6E005F01-1784-1ABD-0DBB-76CFCC93D598}"/>
              </a:ext>
            </a:extLst>
          </p:cNvPr>
          <p:cNvSpPr/>
          <p:nvPr/>
        </p:nvSpPr>
        <p:spPr>
          <a:xfrm>
            <a:off x="4956338" y="5847163"/>
            <a:ext cx="3087484" cy="434159"/>
          </a:xfrm>
          <a:prstGeom prst="roundRect">
            <a:avLst/>
          </a:prstGeom>
          <a:solidFill>
            <a:srgbClr val="F6890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Prostokąt: zaokrąglone rogi 16">
            <a:extLst>
              <a:ext uri="{FF2B5EF4-FFF2-40B4-BE49-F238E27FC236}">
                <a16:creationId xmlns:a16="http://schemas.microsoft.com/office/drawing/2014/main" id="{56052C30-D45C-ED59-C0F9-4CC61CD225EB}"/>
              </a:ext>
            </a:extLst>
          </p:cNvPr>
          <p:cNvSpPr/>
          <p:nvPr/>
        </p:nvSpPr>
        <p:spPr>
          <a:xfrm>
            <a:off x="10244176" y="5879576"/>
            <a:ext cx="3087484" cy="434159"/>
          </a:xfrm>
          <a:prstGeom prst="roundRect">
            <a:avLst/>
          </a:prstGeom>
          <a:solidFill>
            <a:srgbClr val="F6890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rostokąt: zaokrąglone rogi 17">
            <a:extLst>
              <a:ext uri="{FF2B5EF4-FFF2-40B4-BE49-F238E27FC236}">
                <a16:creationId xmlns:a16="http://schemas.microsoft.com/office/drawing/2014/main" id="{0C174B47-4D1F-97D6-C5E8-B45D791806BE}"/>
              </a:ext>
            </a:extLst>
          </p:cNvPr>
          <p:cNvSpPr/>
          <p:nvPr/>
        </p:nvSpPr>
        <p:spPr>
          <a:xfrm>
            <a:off x="14716054" y="5911390"/>
            <a:ext cx="3087484" cy="43415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369DCCAC-EE47-FEF6-25A9-3E4524775EAA}"/>
              </a:ext>
            </a:extLst>
          </p:cNvPr>
          <p:cNvSpPr txBox="1"/>
          <p:nvPr/>
        </p:nvSpPr>
        <p:spPr>
          <a:xfrm>
            <a:off x="5590591" y="5864187"/>
            <a:ext cx="18273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PRZYCHODY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DEA0BC68-0F5E-E8A5-5EBA-B09AAE89EF85}"/>
              </a:ext>
            </a:extLst>
          </p:cNvPr>
          <p:cNvSpPr txBox="1"/>
          <p:nvPr/>
        </p:nvSpPr>
        <p:spPr>
          <a:xfrm>
            <a:off x="10526697" y="5896001"/>
            <a:ext cx="25224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WYDATKI BIEŻĄCE</a:t>
            </a:r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B279B90A-7C9A-3E45-8F27-108CFA7BF148}"/>
              </a:ext>
            </a:extLst>
          </p:cNvPr>
          <p:cNvSpPr txBox="1"/>
          <p:nvPr/>
        </p:nvSpPr>
        <p:spPr>
          <a:xfrm>
            <a:off x="14801232" y="5951497"/>
            <a:ext cx="349256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700" dirty="0">
                <a:latin typeface="Poppins Bold" panose="00000800000000000000" charset="-18"/>
                <a:cs typeface="Poppins Bold" panose="00000800000000000000" charset="-18"/>
              </a:rPr>
              <a:t>NADWYŻKA OPERACYJNA</a:t>
            </a:r>
          </a:p>
        </p:txBody>
      </p:sp>
      <p:sp>
        <p:nvSpPr>
          <p:cNvPr id="22" name="pole tekstowe 21">
            <a:extLst>
              <a:ext uri="{FF2B5EF4-FFF2-40B4-BE49-F238E27FC236}">
                <a16:creationId xmlns:a16="http://schemas.microsoft.com/office/drawing/2014/main" id="{96F1D43C-7F40-B2CB-EC6F-6668ADE464A9}"/>
              </a:ext>
            </a:extLst>
          </p:cNvPr>
          <p:cNvSpPr txBox="1"/>
          <p:nvPr/>
        </p:nvSpPr>
        <p:spPr>
          <a:xfrm>
            <a:off x="493568" y="5086828"/>
            <a:ext cx="30843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2 467 447 984 zł</a:t>
            </a:r>
          </a:p>
        </p:txBody>
      </p:sp>
      <p:sp>
        <p:nvSpPr>
          <p:cNvPr id="23" name="pole tekstowe 22">
            <a:extLst>
              <a:ext uri="{FF2B5EF4-FFF2-40B4-BE49-F238E27FC236}">
                <a16:creationId xmlns:a16="http://schemas.microsoft.com/office/drawing/2014/main" id="{85ABB1BC-708D-295D-FFA4-40FEE1705771}"/>
              </a:ext>
            </a:extLst>
          </p:cNvPr>
          <p:cNvSpPr txBox="1"/>
          <p:nvPr/>
        </p:nvSpPr>
        <p:spPr>
          <a:xfrm>
            <a:off x="4996985" y="5095782"/>
            <a:ext cx="3004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523 445 770 zł</a:t>
            </a:r>
          </a:p>
        </p:txBody>
      </p:sp>
      <p:sp>
        <p:nvSpPr>
          <p:cNvPr id="24" name="pole tekstowe 23">
            <a:extLst>
              <a:ext uri="{FF2B5EF4-FFF2-40B4-BE49-F238E27FC236}">
                <a16:creationId xmlns:a16="http://schemas.microsoft.com/office/drawing/2014/main" id="{BB126774-29C2-7C3D-568F-C628BA7B858F}"/>
              </a:ext>
            </a:extLst>
          </p:cNvPr>
          <p:cNvSpPr txBox="1"/>
          <p:nvPr/>
        </p:nvSpPr>
        <p:spPr>
          <a:xfrm>
            <a:off x="10286998" y="5095782"/>
            <a:ext cx="3004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1 934 345 140 zł</a:t>
            </a:r>
          </a:p>
        </p:txBody>
      </p:sp>
      <p:sp>
        <p:nvSpPr>
          <p:cNvPr id="25" name="pole tekstowe 24">
            <a:extLst>
              <a:ext uri="{FF2B5EF4-FFF2-40B4-BE49-F238E27FC236}">
                <a16:creationId xmlns:a16="http://schemas.microsoft.com/office/drawing/2014/main" id="{789588F7-32F4-F758-8BE2-0546685E9301}"/>
              </a:ext>
            </a:extLst>
          </p:cNvPr>
          <p:cNvSpPr txBox="1"/>
          <p:nvPr/>
        </p:nvSpPr>
        <p:spPr>
          <a:xfrm>
            <a:off x="14746534" y="5063968"/>
            <a:ext cx="3004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1 056 548 614 zł</a:t>
            </a:r>
          </a:p>
        </p:txBody>
      </p:sp>
    </p:spTree>
    <p:extLst>
      <p:ext uri="{BB962C8B-B14F-4D97-AF65-F5344CB8AC3E}">
        <p14:creationId xmlns:p14="http://schemas.microsoft.com/office/powerpoint/2010/main" val="33788406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59760-72E0-A8F9-3676-4AF4D72B2B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C0A1D535-2F05-DAFC-3F3B-78BC1F7E4D6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408EDE7C-5BEB-7C34-345C-C6F46C08FBE6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933BD48D-FADB-28E7-A08F-081D3AFFB999}"/>
              </a:ext>
            </a:extLst>
          </p:cNvPr>
          <p:cNvSpPr txBox="1"/>
          <p:nvPr/>
        </p:nvSpPr>
        <p:spPr>
          <a:xfrm>
            <a:off x="855001" y="372397"/>
            <a:ext cx="16577997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l-PL" sz="48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Plan dochodów Województwa Dolnośląskiego</a:t>
            </a:r>
          </a:p>
          <a:p>
            <a:pPr algn="ctr"/>
            <a:r>
              <a:rPr lang="pl-PL" sz="4800" dirty="0">
                <a:latin typeface="Poppins Bold" panose="00000800000000000000" charset="-18"/>
                <a:cs typeface="Poppins Bold" panose="00000800000000000000" charset="-18"/>
              </a:rPr>
              <a:t>na rok 2025 według źródeł</a:t>
            </a:r>
            <a:endParaRPr lang="en-US" sz="4800" b="1" dirty="0">
              <a:latin typeface="Poppins Bold" panose="00000800000000000000" charset="-18"/>
              <a:ea typeface="Poppins"/>
              <a:cs typeface="Poppins Bold" panose="00000800000000000000" charset="-18"/>
              <a:sym typeface="Poppins"/>
            </a:endParaRP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0EB0C178-8EFC-9B06-A0CA-361663A5A172}"/>
              </a:ext>
            </a:extLst>
          </p:cNvPr>
          <p:cNvSpPr/>
          <p:nvPr/>
        </p:nvSpPr>
        <p:spPr>
          <a:xfrm>
            <a:off x="-13165" y="2210731"/>
            <a:ext cx="18529765" cy="68189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8" name="Wykres 7">
            <a:extLst>
              <a:ext uri="{FF2B5EF4-FFF2-40B4-BE49-F238E27FC236}">
                <a16:creationId xmlns:a16="http://schemas.microsoft.com/office/drawing/2014/main" id="{20B9E427-5781-944B-5A5A-4DD530502B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814349"/>
              </p:ext>
            </p:extLst>
          </p:nvPr>
        </p:nvGraphicFramePr>
        <p:xfrm>
          <a:off x="1124288" y="2518538"/>
          <a:ext cx="16254858" cy="63360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711339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2DB21-B083-5B61-1DC4-B81C37B8C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C6A25694-9D40-E0C2-7D59-D707A2A4D25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019FBC5C-5D5A-73D6-EB7E-34AB88C09417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2A34FECC-DDC9-6D14-BFFB-566B2275751B}"/>
              </a:ext>
            </a:extLst>
          </p:cNvPr>
          <p:cNvSpPr txBox="1"/>
          <p:nvPr/>
        </p:nvSpPr>
        <p:spPr>
          <a:xfrm>
            <a:off x="855001" y="465986"/>
            <a:ext cx="16577997" cy="13542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l-PL" sz="44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Dochody Województwa Dolnośląskiego </a:t>
            </a:r>
            <a:br>
              <a:rPr lang="pl-PL" sz="44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</a:br>
            <a:r>
              <a:rPr lang="pl-PL" sz="4400" dirty="0">
                <a:latin typeface="Poppins Bold" panose="00000800000000000000" charset="-18"/>
                <a:cs typeface="Poppins Bold" panose="00000800000000000000" charset="-18"/>
              </a:rPr>
              <a:t>w latach 2024 - 2025</a:t>
            </a:r>
            <a:endParaRPr lang="en-US" sz="4400" b="1" dirty="0">
              <a:latin typeface="Poppins Bold" panose="00000800000000000000" charset="-18"/>
              <a:ea typeface="Poppins"/>
              <a:cs typeface="Poppins Bold" panose="00000800000000000000" charset="-18"/>
              <a:sym typeface="Poppins"/>
            </a:endParaRP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2E066EA1-1034-2C5B-99B5-C24B381B1B55}"/>
              </a:ext>
            </a:extLst>
          </p:cNvPr>
          <p:cNvSpPr/>
          <p:nvPr/>
        </p:nvSpPr>
        <p:spPr>
          <a:xfrm>
            <a:off x="-13165" y="2222122"/>
            <a:ext cx="18529765" cy="69217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5C53AE44-AC3F-84FD-76CD-237A5692B5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7661" y="2222122"/>
            <a:ext cx="14228111" cy="6921783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8F855C5A-5C82-48F0-6ABD-934A56C251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891219" y="4152900"/>
            <a:ext cx="3577339" cy="841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5936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dash"/>
            <a:miter/>
          </a:ln>
        </p:spPr>
        <p:txBody>
          <a:bodyPr/>
          <a:lstStyle/>
          <a:p>
            <a:endParaRPr lang="pl-PL" dirty="0"/>
          </a:p>
        </p:txBody>
      </p:sp>
      <p:sp>
        <p:nvSpPr>
          <p:cNvPr id="3" name="Freeform 3"/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4" name="Group 4"/>
          <p:cNvGrpSpPr/>
          <p:nvPr/>
        </p:nvGrpSpPr>
        <p:grpSpPr>
          <a:xfrm>
            <a:off x="777240" y="572299"/>
            <a:ext cx="7881159" cy="1322380"/>
            <a:chOff x="0" y="0"/>
            <a:chExt cx="2075696" cy="348281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075696" cy="348281"/>
            </a:xfrm>
            <a:custGeom>
              <a:avLst/>
              <a:gdLst/>
              <a:ahLst/>
              <a:cxnLst/>
              <a:rect l="l" t="t" r="r" b="b"/>
              <a:pathLst>
                <a:path w="2075696" h="348281">
                  <a:moveTo>
                    <a:pt x="1872496" y="0"/>
                  </a:moveTo>
                  <a:cubicBezTo>
                    <a:pt x="1984721" y="0"/>
                    <a:pt x="2075696" y="77965"/>
                    <a:pt x="2075696" y="174141"/>
                  </a:cubicBezTo>
                  <a:cubicBezTo>
                    <a:pt x="2075696" y="270316"/>
                    <a:pt x="1984721" y="348281"/>
                    <a:pt x="1872496" y="348281"/>
                  </a:cubicBezTo>
                  <a:lnTo>
                    <a:pt x="203200" y="348281"/>
                  </a:lnTo>
                  <a:cubicBezTo>
                    <a:pt x="90976" y="348281"/>
                    <a:pt x="0" y="270316"/>
                    <a:pt x="0" y="174141"/>
                  </a:cubicBezTo>
                  <a:cubicBezTo>
                    <a:pt x="0" y="7796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66675"/>
              <a:ext cx="2075696" cy="41495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67"/>
                </a:lnSpc>
              </a:pPr>
              <a:endParaRPr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11105435" y="578201"/>
            <a:ext cx="6405325" cy="8158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6684"/>
              </a:lnSpc>
            </a:pPr>
            <a:r>
              <a:rPr lang="en-US" sz="4774" b="1" dirty="0">
                <a:solidFill>
                  <a:srgbClr val="FFFFFF"/>
                </a:solidFill>
                <a:latin typeface="Poppins Heavy"/>
                <a:ea typeface="Poppins Heavy"/>
                <a:cs typeface="Poppins Heavy"/>
                <a:sym typeface="Poppins Heavy"/>
              </a:rPr>
              <a:t>DROGI I TRANSPORT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999089" y="801646"/>
            <a:ext cx="7437459" cy="8591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119"/>
              </a:lnSpc>
            </a:pPr>
            <a:r>
              <a:rPr lang="pl-PL" sz="4600" b="1" spc="196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1 mld 882 mln 74 tys. zł </a:t>
            </a:r>
          </a:p>
        </p:txBody>
      </p:sp>
      <p:sp>
        <p:nvSpPr>
          <p:cNvPr id="17" name="AutoShape 17"/>
          <p:cNvSpPr/>
          <p:nvPr/>
        </p:nvSpPr>
        <p:spPr>
          <a:xfrm>
            <a:off x="3662123" y="5551567"/>
            <a:ext cx="248436" cy="0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18" name="AutoShape 18"/>
          <p:cNvSpPr/>
          <p:nvPr/>
        </p:nvSpPr>
        <p:spPr>
          <a:xfrm flipV="1">
            <a:off x="3887181" y="3213938"/>
            <a:ext cx="13849" cy="4671581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19" name="AutoShape 19"/>
          <p:cNvSpPr/>
          <p:nvPr/>
        </p:nvSpPr>
        <p:spPr>
          <a:xfrm>
            <a:off x="3910559" y="6292713"/>
            <a:ext cx="248436" cy="0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20" name="AutoShape 20"/>
          <p:cNvSpPr/>
          <p:nvPr/>
        </p:nvSpPr>
        <p:spPr>
          <a:xfrm>
            <a:off x="3877659" y="4768782"/>
            <a:ext cx="248436" cy="0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25" name="Prostokąt: zaokrąglone rogi 24">
            <a:extLst>
              <a:ext uri="{FF2B5EF4-FFF2-40B4-BE49-F238E27FC236}">
                <a16:creationId xmlns:a16="http://schemas.microsoft.com/office/drawing/2014/main" id="{CD690C8E-FAD6-20C0-BCAC-7C99332B212A}"/>
              </a:ext>
            </a:extLst>
          </p:cNvPr>
          <p:cNvSpPr/>
          <p:nvPr/>
        </p:nvSpPr>
        <p:spPr>
          <a:xfrm>
            <a:off x="4141334" y="4149039"/>
            <a:ext cx="2869068" cy="1239485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7" name="Prostokąt: zaokrąglone rogi 26">
            <a:extLst>
              <a:ext uri="{FF2B5EF4-FFF2-40B4-BE49-F238E27FC236}">
                <a16:creationId xmlns:a16="http://schemas.microsoft.com/office/drawing/2014/main" id="{4986EE3D-6ED0-8430-474D-3D2A2E85D3B2}"/>
              </a:ext>
            </a:extLst>
          </p:cNvPr>
          <p:cNvSpPr/>
          <p:nvPr/>
        </p:nvSpPr>
        <p:spPr>
          <a:xfrm>
            <a:off x="517166" y="4768782"/>
            <a:ext cx="3135432" cy="154857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6" name="Prostokąt: zaokrąglone rogi 25">
            <a:extLst>
              <a:ext uri="{FF2B5EF4-FFF2-40B4-BE49-F238E27FC236}">
                <a16:creationId xmlns:a16="http://schemas.microsoft.com/office/drawing/2014/main" id="{DD5DB5FF-65B6-2B62-1922-5EAE54B71A72}"/>
              </a:ext>
            </a:extLst>
          </p:cNvPr>
          <p:cNvSpPr/>
          <p:nvPr/>
        </p:nvSpPr>
        <p:spPr>
          <a:xfrm>
            <a:off x="4141334" y="5712364"/>
            <a:ext cx="2869068" cy="1239484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TextBox 12"/>
          <p:cNvSpPr txBox="1"/>
          <p:nvPr/>
        </p:nvSpPr>
        <p:spPr>
          <a:xfrm>
            <a:off x="583648" y="5084588"/>
            <a:ext cx="3029236" cy="910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55"/>
              </a:lnSpc>
            </a:pPr>
            <a:r>
              <a:rPr lang="en-US" sz="2200" b="1" spc="103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Budżet DSDiK</a:t>
            </a:r>
          </a:p>
          <a:p>
            <a:pPr algn="ctr">
              <a:lnSpc>
                <a:spcPts val="3755"/>
              </a:lnSpc>
            </a:pPr>
            <a:r>
              <a:rPr lang="pl-PL" sz="1500" b="1" spc="83" dirty="0">
                <a:solidFill>
                  <a:srgbClr val="FFAC00"/>
                </a:solidFill>
                <a:latin typeface="Poppins Bold"/>
                <a:cs typeface="Poppins Bold"/>
                <a:sym typeface="Poppins Bold"/>
              </a:rPr>
              <a:t> 1 mld 401 mln 822 tys. zł</a:t>
            </a:r>
            <a:endParaRPr lang="en-US" sz="1500" b="1" spc="83" dirty="0">
              <a:solidFill>
                <a:srgbClr val="FFAC00"/>
              </a:solidFill>
              <a:latin typeface="Poppins Bold"/>
              <a:cs typeface="Poppins Bold"/>
              <a:sym typeface="Poppins Bold"/>
            </a:endParaRPr>
          </a:p>
        </p:txBody>
      </p:sp>
      <p:sp>
        <p:nvSpPr>
          <p:cNvPr id="28" name="Prostokąt: zaokrąglone rogi 27">
            <a:extLst>
              <a:ext uri="{FF2B5EF4-FFF2-40B4-BE49-F238E27FC236}">
                <a16:creationId xmlns:a16="http://schemas.microsoft.com/office/drawing/2014/main" id="{6C286D36-16A1-6CD8-E1D4-FD10E0CF0BA4}"/>
              </a:ext>
            </a:extLst>
          </p:cNvPr>
          <p:cNvSpPr/>
          <p:nvPr/>
        </p:nvSpPr>
        <p:spPr>
          <a:xfrm>
            <a:off x="7893731" y="4783537"/>
            <a:ext cx="3144957" cy="154856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TextBox 16"/>
          <p:cNvSpPr txBox="1"/>
          <p:nvPr/>
        </p:nvSpPr>
        <p:spPr>
          <a:xfrm>
            <a:off x="7924800" y="4989887"/>
            <a:ext cx="3091617" cy="11442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26"/>
              </a:lnSpc>
            </a:pPr>
            <a:r>
              <a:rPr lang="en-US" sz="2000" b="1" spc="83" dirty="0" err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Departament</a:t>
            </a:r>
            <a:r>
              <a:rPr lang="en-US" sz="2000" b="1" spc="83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</a:p>
          <a:p>
            <a:pPr algn="ctr">
              <a:lnSpc>
                <a:spcPts val="3026"/>
              </a:lnSpc>
            </a:pPr>
            <a:r>
              <a:rPr lang="en-US" sz="2000" b="1" spc="83" dirty="0" err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Infrastruktury</a:t>
            </a:r>
            <a:r>
              <a:rPr lang="en-US" sz="2000" b="1" spc="83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 UMWD</a:t>
            </a:r>
          </a:p>
          <a:p>
            <a:pPr algn="ctr">
              <a:lnSpc>
                <a:spcPts val="3026"/>
              </a:lnSpc>
            </a:pPr>
            <a:r>
              <a:rPr lang="en-US" sz="2000" b="1" spc="83" dirty="0">
                <a:solidFill>
                  <a:srgbClr val="FFAC00"/>
                </a:solidFill>
                <a:latin typeface="Poppins Bold"/>
                <a:ea typeface="Poppins Bold"/>
                <a:cs typeface="Poppins Bold"/>
                <a:sym typeface="Poppins Bold"/>
              </a:rPr>
              <a:t>473</a:t>
            </a:r>
            <a:r>
              <a:rPr lang="pl-PL" sz="2000" b="1" spc="83" dirty="0">
                <a:solidFill>
                  <a:srgbClr val="FFAC00"/>
                </a:solidFill>
                <a:latin typeface="Poppins Bold"/>
                <a:ea typeface="Poppins Bold"/>
                <a:cs typeface="Poppins Bold"/>
                <a:sym typeface="Poppins Bold"/>
              </a:rPr>
              <a:t> mln</a:t>
            </a:r>
            <a:r>
              <a:rPr lang="en-US" sz="2000" b="1" spc="83" dirty="0">
                <a:solidFill>
                  <a:srgbClr val="FFAC00"/>
                </a:solidFill>
                <a:latin typeface="Poppins Bold"/>
                <a:ea typeface="Poppins Bold"/>
                <a:cs typeface="Poppins Bold"/>
                <a:sym typeface="Poppins Bold"/>
              </a:rPr>
              <a:t> 557 </a:t>
            </a:r>
            <a:r>
              <a:rPr lang="pl-PL" sz="2000" b="1" spc="83" dirty="0">
                <a:solidFill>
                  <a:srgbClr val="FFAC00"/>
                </a:solidFill>
                <a:latin typeface="Poppins Bold"/>
                <a:ea typeface="Poppins Bold"/>
                <a:cs typeface="Poppins Bold"/>
                <a:sym typeface="Poppins Bold"/>
              </a:rPr>
              <a:t>tys.</a:t>
            </a:r>
            <a:r>
              <a:rPr lang="en-US" sz="2000" b="1" spc="83" dirty="0">
                <a:solidFill>
                  <a:srgbClr val="FFAC00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  <a:r>
              <a:rPr lang="en-US" sz="2000" b="1" spc="83" dirty="0" err="1">
                <a:solidFill>
                  <a:srgbClr val="FFAC00"/>
                </a:solidFill>
                <a:latin typeface="Poppins Bold"/>
                <a:ea typeface="Poppins Bold"/>
                <a:cs typeface="Poppins Bold"/>
                <a:sym typeface="Poppins Bold"/>
              </a:rPr>
              <a:t>zł</a:t>
            </a:r>
            <a:endParaRPr lang="en-US" sz="2000" b="1" spc="83" dirty="0">
              <a:solidFill>
                <a:srgbClr val="FFAC00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sp>
        <p:nvSpPr>
          <p:cNvPr id="31" name="AutoShape 17">
            <a:extLst>
              <a:ext uri="{FF2B5EF4-FFF2-40B4-BE49-F238E27FC236}">
                <a16:creationId xmlns:a16="http://schemas.microsoft.com/office/drawing/2014/main" id="{D477BC2F-795C-6635-F650-56D52F5A075A}"/>
              </a:ext>
            </a:extLst>
          </p:cNvPr>
          <p:cNvSpPr/>
          <p:nvPr/>
        </p:nvSpPr>
        <p:spPr>
          <a:xfrm>
            <a:off x="11049000" y="5543067"/>
            <a:ext cx="248436" cy="0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32" name="AutoShape 18">
            <a:extLst>
              <a:ext uri="{FF2B5EF4-FFF2-40B4-BE49-F238E27FC236}">
                <a16:creationId xmlns:a16="http://schemas.microsoft.com/office/drawing/2014/main" id="{DF9F060C-1D55-6642-E610-4771C9664388}"/>
              </a:ext>
            </a:extLst>
          </p:cNvPr>
          <p:cNvSpPr/>
          <p:nvPr/>
        </p:nvSpPr>
        <p:spPr>
          <a:xfrm flipH="1" flipV="1">
            <a:off x="11277599" y="4533899"/>
            <a:ext cx="19833" cy="2819395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35" name="TextBox 12">
            <a:extLst>
              <a:ext uri="{FF2B5EF4-FFF2-40B4-BE49-F238E27FC236}">
                <a16:creationId xmlns:a16="http://schemas.microsoft.com/office/drawing/2014/main" id="{3DDD4C08-F709-8BAE-9247-8ED8C53A9C1D}"/>
              </a:ext>
            </a:extLst>
          </p:cNvPr>
          <p:cNvSpPr txBox="1"/>
          <p:nvPr/>
        </p:nvSpPr>
        <p:spPr>
          <a:xfrm>
            <a:off x="4147702" y="2755149"/>
            <a:ext cx="2851407" cy="92820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55"/>
              </a:lnSpc>
            </a:pPr>
            <a:r>
              <a:rPr lang="pl-PL" sz="2100" b="1" spc="103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Drogi</a:t>
            </a:r>
            <a:endParaRPr lang="en-US" sz="2100" b="1" spc="103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3755"/>
              </a:lnSpc>
            </a:pPr>
            <a:r>
              <a:rPr lang="pl-PL" sz="2100" b="1" spc="83" dirty="0">
                <a:solidFill>
                  <a:schemeClr val="bg1"/>
                </a:solidFill>
                <a:latin typeface="Poppins Bold"/>
                <a:cs typeface="Poppins Bold"/>
                <a:sym typeface="Poppins Bold"/>
              </a:rPr>
              <a:t>718 mln 916 tys. zł</a:t>
            </a:r>
            <a:endParaRPr lang="en-US" sz="2100" b="1" spc="83" dirty="0">
              <a:solidFill>
                <a:schemeClr val="bg1"/>
              </a:solidFill>
              <a:latin typeface="Poppins Bold"/>
              <a:cs typeface="Poppins Bold"/>
              <a:sym typeface="Poppins Bold"/>
            </a:endParaRPr>
          </a:p>
        </p:txBody>
      </p:sp>
      <p:sp>
        <p:nvSpPr>
          <p:cNvPr id="36" name="TextBox 12">
            <a:extLst>
              <a:ext uri="{FF2B5EF4-FFF2-40B4-BE49-F238E27FC236}">
                <a16:creationId xmlns:a16="http://schemas.microsoft.com/office/drawing/2014/main" id="{9C4C8CA0-50C1-D13F-CC23-B0CFD783CB18}"/>
              </a:ext>
            </a:extLst>
          </p:cNvPr>
          <p:cNvSpPr txBox="1"/>
          <p:nvPr/>
        </p:nvSpPr>
        <p:spPr>
          <a:xfrm>
            <a:off x="4149905" y="4297248"/>
            <a:ext cx="2847002" cy="92820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55"/>
              </a:lnSpc>
            </a:pPr>
            <a:r>
              <a:rPr lang="pl-PL" sz="2100" b="1" spc="103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Kolej</a:t>
            </a:r>
            <a:endParaRPr lang="en-US" sz="2100" b="1" spc="103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3755"/>
              </a:lnSpc>
            </a:pPr>
            <a:r>
              <a:rPr lang="pl-PL" sz="2100" b="1" spc="83" dirty="0">
                <a:solidFill>
                  <a:schemeClr val="bg1"/>
                </a:solidFill>
                <a:latin typeface="Poppins Bold"/>
                <a:cs typeface="Poppins Bold"/>
                <a:sym typeface="Poppins Bold"/>
              </a:rPr>
              <a:t>520 mln 452 tys. zł</a:t>
            </a:r>
            <a:endParaRPr lang="en-US" sz="2100" b="1" spc="83" dirty="0">
              <a:solidFill>
                <a:schemeClr val="bg1"/>
              </a:solidFill>
              <a:latin typeface="Poppins Bold"/>
              <a:cs typeface="Poppins Bold"/>
              <a:sym typeface="Poppins Bold"/>
            </a:endParaRPr>
          </a:p>
        </p:txBody>
      </p:sp>
      <p:sp>
        <p:nvSpPr>
          <p:cNvPr id="37" name="Prostokąt: zaokrąglone rogi 36">
            <a:extLst>
              <a:ext uri="{FF2B5EF4-FFF2-40B4-BE49-F238E27FC236}">
                <a16:creationId xmlns:a16="http://schemas.microsoft.com/office/drawing/2014/main" id="{CE2CCC55-BA69-CE6C-49D2-6CD36641BD6B}"/>
              </a:ext>
            </a:extLst>
          </p:cNvPr>
          <p:cNvSpPr/>
          <p:nvPr/>
        </p:nvSpPr>
        <p:spPr>
          <a:xfrm>
            <a:off x="11544567" y="2909140"/>
            <a:ext cx="5567919" cy="3301160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8" name="AutoShape 20">
            <a:extLst>
              <a:ext uri="{FF2B5EF4-FFF2-40B4-BE49-F238E27FC236}">
                <a16:creationId xmlns:a16="http://schemas.microsoft.com/office/drawing/2014/main" id="{BAA8DD3A-0B7D-0E9D-A5C7-2CFF8F753F52}"/>
              </a:ext>
            </a:extLst>
          </p:cNvPr>
          <p:cNvSpPr/>
          <p:nvPr/>
        </p:nvSpPr>
        <p:spPr>
          <a:xfrm>
            <a:off x="11297432" y="4533899"/>
            <a:ext cx="248436" cy="0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39" name="AutoShape 20">
            <a:extLst>
              <a:ext uri="{FF2B5EF4-FFF2-40B4-BE49-F238E27FC236}">
                <a16:creationId xmlns:a16="http://schemas.microsoft.com/office/drawing/2014/main" id="{64F5847E-200E-F7F9-95AD-EED581AED5EE}"/>
              </a:ext>
            </a:extLst>
          </p:cNvPr>
          <p:cNvSpPr/>
          <p:nvPr/>
        </p:nvSpPr>
        <p:spPr>
          <a:xfrm>
            <a:off x="11277081" y="7353300"/>
            <a:ext cx="248436" cy="0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40" name="TextBox 12">
            <a:extLst>
              <a:ext uri="{FF2B5EF4-FFF2-40B4-BE49-F238E27FC236}">
                <a16:creationId xmlns:a16="http://schemas.microsoft.com/office/drawing/2014/main" id="{351B4A23-CFCB-834D-D3D1-B8B31042105E}"/>
              </a:ext>
            </a:extLst>
          </p:cNvPr>
          <p:cNvSpPr txBox="1">
            <a:spLocks/>
          </p:cNvSpPr>
          <p:nvPr/>
        </p:nvSpPr>
        <p:spPr>
          <a:xfrm>
            <a:off x="11793003" y="3213940"/>
            <a:ext cx="5287690" cy="33011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600"/>
              </a:lnSpc>
            </a:pPr>
            <a:r>
              <a:rPr lang="pl-PL" b="1" spc="103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Wydatki bieżące:</a:t>
            </a:r>
          </a:p>
          <a:p>
            <a:pPr marL="342900" indent="-342900">
              <a:lnSpc>
                <a:spcPts val="2600"/>
              </a:lnSpc>
              <a:buSzPct val="150000"/>
              <a:buFont typeface="Arial" panose="020B0604020202020204" pitchFamily="34" charset="0"/>
              <a:buChar char="•"/>
            </a:pPr>
            <a:r>
              <a:rPr lang="pl-PL" b="1" spc="103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Regionalne kolejowe przewozy pasażerskie </a:t>
            </a:r>
            <a:r>
              <a:rPr lang="pl-PL" b="1" spc="103" dirty="0">
                <a:solidFill>
                  <a:schemeClr val="bg1"/>
                </a:solidFill>
                <a:latin typeface="Poppins Bold"/>
                <a:ea typeface="Poppins Bold"/>
                <a:cs typeface="Poppins Bold"/>
                <a:sym typeface="Poppins Bold"/>
              </a:rPr>
              <a:t>411 mln 050 tys. zł</a:t>
            </a:r>
          </a:p>
          <a:p>
            <a:pPr marL="800100" lvl="1" indent="-342900">
              <a:lnSpc>
                <a:spcPts val="2600"/>
              </a:lnSpc>
              <a:buSzPct val="150000"/>
              <a:buFontTx/>
              <a:buChar char="-"/>
            </a:pPr>
            <a:r>
              <a:rPr lang="pl-PL" b="1" spc="103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w tym: środki własne Województwa </a:t>
            </a:r>
            <a:r>
              <a:rPr lang="pl-PL" b="1" spc="103" dirty="0">
                <a:solidFill>
                  <a:schemeClr val="bg1"/>
                </a:solidFill>
                <a:latin typeface="Poppins Bold"/>
                <a:ea typeface="Poppins Bold"/>
                <a:cs typeface="Poppins Bold"/>
                <a:sym typeface="Poppins Bold"/>
              </a:rPr>
              <a:t>404 mln 175 tys. zł</a:t>
            </a:r>
          </a:p>
          <a:p>
            <a:pPr marL="800100" lvl="1" indent="-342900">
              <a:lnSpc>
                <a:spcPts val="2600"/>
              </a:lnSpc>
              <a:buSzPct val="150000"/>
              <a:buFontTx/>
              <a:buChar char="-"/>
            </a:pPr>
            <a:r>
              <a:rPr lang="pl-PL" b="1" spc="103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Fundusz kolejowy</a:t>
            </a:r>
            <a:r>
              <a:rPr lang="pl-PL" b="1" spc="103" dirty="0">
                <a:solidFill>
                  <a:schemeClr val="bg1"/>
                </a:solidFill>
                <a:latin typeface="Poppins Bold"/>
                <a:ea typeface="Poppins Bold"/>
                <a:cs typeface="Poppins Bold"/>
                <a:sym typeface="Poppins Bold"/>
              </a:rPr>
              <a:t> 6 mln 875 tys. zł</a:t>
            </a:r>
          </a:p>
          <a:p>
            <a:pPr marL="342900" indent="-342900">
              <a:lnSpc>
                <a:spcPts val="2600"/>
              </a:lnSpc>
              <a:buSzPct val="150000"/>
              <a:buFont typeface="Arial" panose="020B0604020202020204" pitchFamily="34" charset="0"/>
              <a:buChar char="•"/>
            </a:pPr>
            <a:r>
              <a:rPr lang="pl-PL" b="1" spc="103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Refundacja ulg w transporcie autobusowym </a:t>
            </a:r>
            <a:r>
              <a:rPr lang="pl-PL" b="1" spc="103" dirty="0">
                <a:solidFill>
                  <a:schemeClr val="bg1"/>
                </a:solidFill>
                <a:latin typeface="Poppins Bold"/>
                <a:ea typeface="Poppins Bold"/>
                <a:cs typeface="Poppins Bold"/>
                <a:sym typeface="Poppins Bold"/>
              </a:rPr>
              <a:t>53 mln 353 tys. zł</a:t>
            </a:r>
          </a:p>
          <a:p>
            <a:pPr marL="800100" lvl="1" indent="-342900">
              <a:lnSpc>
                <a:spcPts val="2600"/>
              </a:lnSpc>
              <a:buSzPct val="150000"/>
              <a:buFontTx/>
              <a:buChar char="-"/>
            </a:pPr>
            <a:endParaRPr lang="en-US" b="1" spc="103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>
              <a:lnSpc>
                <a:spcPts val="2600"/>
              </a:lnSpc>
            </a:pPr>
            <a:r>
              <a:rPr lang="en-US" sz="1400" b="1" spc="83" dirty="0">
                <a:solidFill>
                  <a:srgbClr val="FFAC00"/>
                </a:solidFill>
                <a:latin typeface="Poppins Bold"/>
                <a:cs typeface="Poppins Bold"/>
                <a:sym typeface="Poppins Bold"/>
              </a:rPr>
              <a:t>................</a:t>
            </a:r>
          </a:p>
        </p:txBody>
      </p:sp>
      <p:sp>
        <p:nvSpPr>
          <p:cNvPr id="41" name="TextBox 12">
            <a:extLst>
              <a:ext uri="{FF2B5EF4-FFF2-40B4-BE49-F238E27FC236}">
                <a16:creationId xmlns:a16="http://schemas.microsoft.com/office/drawing/2014/main" id="{5762458A-B9C3-A746-FF34-8E32EFF3B6E9}"/>
              </a:ext>
            </a:extLst>
          </p:cNvPr>
          <p:cNvSpPr txBox="1"/>
          <p:nvPr/>
        </p:nvSpPr>
        <p:spPr>
          <a:xfrm>
            <a:off x="11793003" y="6814688"/>
            <a:ext cx="5287690" cy="13006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600"/>
              </a:lnSpc>
            </a:pPr>
            <a:r>
              <a:rPr lang="pl-PL" b="1" spc="103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Wydatki majątkowe:</a:t>
            </a:r>
          </a:p>
          <a:p>
            <a:pPr marL="342900" indent="-342900">
              <a:lnSpc>
                <a:spcPts val="2600"/>
              </a:lnSpc>
              <a:buSzPct val="150000"/>
              <a:buFont typeface="Arial" panose="020B0604020202020204" pitchFamily="34" charset="0"/>
              <a:buChar char="•"/>
            </a:pPr>
            <a:r>
              <a:rPr lang="pl-PL" b="1" spc="103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Realizacja trzech projektów w Programie Kolej Plus </a:t>
            </a:r>
            <a:r>
              <a:rPr lang="pl-PL" b="1" spc="103" dirty="0">
                <a:solidFill>
                  <a:schemeClr val="bg1"/>
                </a:solidFill>
                <a:latin typeface="Poppins Bold"/>
                <a:ea typeface="Poppins Bold"/>
                <a:cs typeface="Poppins Bold"/>
                <a:sym typeface="Poppins Bold"/>
              </a:rPr>
              <a:t>ok. 9 mln zł</a:t>
            </a:r>
            <a:endParaRPr lang="en-US" b="1" spc="103" dirty="0">
              <a:solidFill>
                <a:schemeClr val="bg1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>
              <a:lnSpc>
                <a:spcPts val="2600"/>
              </a:lnSpc>
            </a:pPr>
            <a:r>
              <a:rPr lang="en-US" sz="1400" b="1" spc="83" dirty="0">
                <a:solidFill>
                  <a:srgbClr val="FFAC00"/>
                </a:solidFill>
                <a:latin typeface="Poppins Bold"/>
                <a:cs typeface="Poppins Bold"/>
                <a:sym typeface="Poppins Bold"/>
              </a:rPr>
              <a:t>................</a:t>
            </a:r>
          </a:p>
        </p:txBody>
      </p:sp>
      <p:sp>
        <p:nvSpPr>
          <p:cNvPr id="42" name="Prostokąt: zaokrąglone rogi 41">
            <a:extLst>
              <a:ext uri="{FF2B5EF4-FFF2-40B4-BE49-F238E27FC236}">
                <a16:creationId xmlns:a16="http://schemas.microsoft.com/office/drawing/2014/main" id="{E5FCF53D-B3FB-A883-6CF8-2B6565BE2AB4}"/>
              </a:ext>
            </a:extLst>
          </p:cNvPr>
          <p:cNvSpPr/>
          <p:nvPr/>
        </p:nvSpPr>
        <p:spPr>
          <a:xfrm>
            <a:off x="11550587" y="6580267"/>
            <a:ext cx="5561899" cy="1458833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rostokąt: zaokrąglone rogi 8">
            <a:extLst>
              <a:ext uri="{FF2B5EF4-FFF2-40B4-BE49-F238E27FC236}">
                <a16:creationId xmlns:a16="http://schemas.microsoft.com/office/drawing/2014/main" id="{5966D02F-1F25-B9FC-46DD-A183DBD2CC66}"/>
              </a:ext>
            </a:extLst>
          </p:cNvPr>
          <p:cNvSpPr/>
          <p:nvPr/>
        </p:nvSpPr>
        <p:spPr>
          <a:xfrm>
            <a:off x="4149470" y="2594197"/>
            <a:ext cx="2869068" cy="1239485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: zaokrąglone rogi 9">
            <a:extLst>
              <a:ext uri="{FF2B5EF4-FFF2-40B4-BE49-F238E27FC236}">
                <a16:creationId xmlns:a16="http://schemas.microsoft.com/office/drawing/2014/main" id="{782EC53E-39B4-F8B6-D3EC-73F4A18A1C42}"/>
              </a:ext>
            </a:extLst>
          </p:cNvPr>
          <p:cNvSpPr/>
          <p:nvPr/>
        </p:nvSpPr>
        <p:spPr>
          <a:xfrm>
            <a:off x="4126095" y="7265780"/>
            <a:ext cx="2869068" cy="1239484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AutoShape 20">
            <a:extLst>
              <a:ext uri="{FF2B5EF4-FFF2-40B4-BE49-F238E27FC236}">
                <a16:creationId xmlns:a16="http://schemas.microsoft.com/office/drawing/2014/main" id="{F7ACD147-8BBF-B230-EC7E-7D2B8B01E47E}"/>
              </a:ext>
            </a:extLst>
          </p:cNvPr>
          <p:cNvSpPr/>
          <p:nvPr/>
        </p:nvSpPr>
        <p:spPr>
          <a:xfrm>
            <a:off x="3892898" y="3213938"/>
            <a:ext cx="248436" cy="0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13" name="AutoShape 20">
            <a:extLst>
              <a:ext uri="{FF2B5EF4-FFF2-40B4-BE49-F238E27FC236}">
                <a16:creationId xmlns:a16="http://schemas.microsoft.com/office/drawing/2014/main" id="{9F050CEF-E2E7-A2E2-0607-38842A596BAE}"/>
              </a:ext>
            </a:extLst>
          </p:cNvPr>
          <p:cNvSpPr/>
          <p:nvPr/>
        </p:nvSpPr>
        <p:spPr>
          <a:xfrm>
            <a:off x="3877659" y="7885519"/>
            <a:ext cx="248436" cy="0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14" name="TextBox 12">
            <a:extLst>
              <a:ext uri="{FF2B5EF4-FFF2-40B4-BE49-F238E27FC236}">
                <a16:creationId xmlns:a16="http://schemas.microsoft.com/office/drawing/2014/main" id="{344E4F79-4C4A-A0AD-8957-46106D344525}"/>
              </a:ext>
            </a:extLst>
          </p:cNvPr>
          <p:cNvSpPr txBox="1"/>
          <p:nvPr/>
        </p:nvSpPr>
        <p:spPr>
          <a:xfrm>
            <a:off x="4171536" y="5819172"/>
            <a:ext cx="2847002" cy="9464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55"/>
              </a:lnSpc>
            </a:pPr>
            <a:r>
              <a:rPr lang="pl-PL" sz="2100" b="1" spc="103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Cyklostrady</a:t>
            </a:r>
          </a:p>
          <a:p>
            <a:pPr algn="ctr">
              <a:lnSpc>
                <a:spcPts val="3755"/>
              </a:lnSpc>
            </a:pPr>
            <a:r>
              <a:rPr lang="pl-PL" sz="2100" b="1" spc="83" dirty="0">
                <a:solidFill>
                  <a:schemeClr val="bg1"/>
                </a:solidFill>
                <a:latin typeface="Poppins Bold"/>
                <a:cs typeface="Poppins Bold"/>
                <a:sym typeface="Poppins Bold"/>
              </a:rPr>
              <a:t>18 mln 303 tys. zł</a:t>
            </a:r>
            <a:endParaRPr lang="en-US" sz="2100" b="1" spc="83" dirty="0">
              <a:solidFill>
                <a:schemeClr val="bg1"/>
              </a:solidFill>
              <a:latin typeface="Poppins Bold"/>
              <a:cs typeface="Poppins Bold"/>
              <a:sym typeface="Poppins Bold"/>
            </a:endParaRP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3BCC2ABB-F59D-3B83-46B4-9DC83ACA26F7}"/>
              </a:ext>
            </a:extLst>
          </p:cNvPr>
          <p:cNvSpPr txBox="1"/>
          <p:nvPr/>
        </p:nvSpPr>
        <p:spPr>
          <a:xfrm>
            <a:off x="4150853" y="7309683"/>
            <a:ext cx="2847002" cy="11314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sz="1500" b="1" spc="103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Usuwanie skutków klęsk żywiołowych</a:t>
            </a:r>
          </a:p>
          <a:p>
            <a:pPr algn="ctr">
              <a:lnSpc>
                <a:spcPct val="150000"/>
              </a:lnSpc>
            </a:pPr>
            <a:r>
              <a:rPr lang="pl-PL" sz="2100" b="1" spc="83" dirty="0">
                <a:solidFill>
                  <a:schemeClr val="bg1"/>
                </a:solidFill>
                <a:latin typeface="Poppins Bold"/>
                <a:cs typeface="Poppins Bold"/>
                <a:sym typeface="Poppins Bold"/>
              </a:rPr>
              <a:t>95 mln 450 tys. zł</a:t>
            </a:r>
            <a:endParaRPr lang="en-US" sz="2100" b="1" spc="83" dirty="0">
              <a:solidFill>
                <a:schemeClr val="bg1"/>
              </a:solidFill>
              <a:latin typeface="Poppins Bold"/>
              <a:cs typeface="Poppins Bold"/>
              <a:sym typeface="Poppins Bold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AB6C53-D3D8-82C0-FAD2-E2E84D8A6A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A97786CF-2F4C-79BE-7147-48BBFBDB92F1}"/>
              </a:ext>
            </a:extLst>
          </p:cNvPr>
          <p:cNvSpPr/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FC5833ED-DB41-C6B4-4A42-AC470FC50C1E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F77630CF-9F6A-007D-947F-4F4040EFF886}"/>
              </a:ext>
            </a:extLst>
          </p:cNvPr>
          <p:cNvSpPr txBox="1"/>
          <p:nvPr/>
        </p:nvSpPr>
        <p:spPr>
          <a:xfrm>
            <a:off x="10385873" y="2596162"/>
            <a:ext cx="7338073" cy="45294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ct val="150000"/>
              </a:lnSpc>
            </a:pPr>
            <a:r>
              <a:rPr lang="pl-PL" sz="4000" b="1" dirty="0">
                <a:latin typeface="Poppins"/>
                <a:ea typeface="Poppins"/>
                <a:cs typeface="Poppins"/>
                <a:sym typeface="Poppins"/>
              </a:rPr>
              <a:t>Kolejowe zadania </a:t>
            </a:r>
            <a:br>
              <a:rPr lang="pl-PL" sz="4000" b="1" dirty="0">
                <a:latin typeface="Poppins"/>
                <a:ea typeface="Poppins"/>
                <a:cs typeface="Poppins"/>
                <a:sym typeface="Poppins"/>
              </a:rPr>
            </a:br>
            <a:r>
              <a:rPr lang="pl-PL" sz="4000" b="1" dirty="0" err="1">
                <a:latin typeface="Poppins"/>
                <a:ea typeface="Poppins"/>
                <a:cs typeface="Poppins"/>
                <a:sym typeface="Poppins"/>
              </a:rPr>
              <a:t>DSDiK</a:t>
            </a:r>
            <a:r>
              <a:rPr lang="pl-PL" sz="4000" b="1" dirty="0">
                <a:latin typeface="Poppins"/>
                <a:ea typeface="Poppins"/>
                <a:cs typeface="Poppins"/>
                <a:sym typeface="Poppins"/>
              </a:rPr>
              <a:t> współfinansowane </a:t>
            </a:r>
            <a:br>
              <a:rPr lang="pl-PL" sz="4000" b="1" dirty="0">
                <a:latin typeface="Poppins"/>
                <a:ea typeface="Poppins"/>
                <a:cs typeface="Poppins"/>
                <a:sym typeface="Poppins"/>
              </a:rPr>
            </a:br>
            <a:r>
              <a:rPr lang="pl-PL" sz="4000" b="1" dirty="0">
                <a:latin typeface="Poppins"/>
                <a:ea typeface="Poppins"/>
                <a:cs typeface="Poppins"/>
                <a:sym typeface="Poppins"/>
              </a:rPr>
              <a:t>ze środków zagranicznych realizowane w 2025 roku </a:t>
            </a:r>
            <a:r>
              <a:rPr lang="pl-PL" sz="4000" b="1" dirty="0">
                <a:solidFill>
                  <a:schemeClr val="bg1"/>
                </a:solidFill>
                <a:latin typeface="Poppins"/>
                <a:ea typeface="Poppins"/>
                <a:cs typeface="Poppins"/>
                <a:sym typeface="Poppins"/>
              </a:rPr>
              <a:t>478 360 987 zł, w tym m. in.:</a:t>
            </a:r>
            <a:endParaRPr lang="en-US" sz="4000" b="1" dirty="0">
              <a:solidFill>
                <a:schemeClr val="bg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aphicFrame>
        <p:nvGraphicFramePr>
          <p:cNvPr id="13" name="Tabela 12">
            <a:extLst>
              <a:ext uri="{FF2B5EF4-FFF2-40B4-BE49-F238E27FC236}">
                <a16:creationId xmlns:a16="http://schemas.microsoft.com/office/drawing/2014/main" id="{0D8729D1-86A9-073E-12B5-146842AF39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3249519"/>
              </p:ext>
            </p:extLst>
          </p:nvPr>
        </p:nvGraphicFramePr>
        <p:xfrm>
          <a:off x="484460" y="169210"/>
          <a:ext cx="9227202" cy="8941918"/>
        </p:xfrm>
        <a:graphic>
          <a:graphicData uri="http://schemas.openxmlformats.org/drawingml/2006/table">
            <a:tbl>
              <a:tblPr/>
              <a:tblGrid>
                <a:gridCol w="5832835">
                  <a:extLst>
                    <a:ext uri="{9D8B030D-6E8A-4147-A177-3AD203B41FA5}">
                      <a16:colId xmlns:a16="http://schemas.microsoft.com/office/drawing/2014/main" val="2447690998"/>
                    </a:ext>
                  </a:extLst>
                </a:gridCol>
                <a:gridCol w="1485201">
                  <a:extLst>
                    <a:ext uri="{9D8B030D-6E8A-4147-A177-3AD203B41FA5}">
                      <a16:colId xmlns:a16="http://schemas.microsoft.com/office/drawing/2014/main" val="500767054"/>
                    </a:ext>
                  </a:extLst>
                </a:gridCol>
                <a:gridCol w="1909166">
                  <a:extLst>
                    <a:ext uri="{9D8B030D-6E8A-4147-A177-3AD203B41FA5}">
                      <a16:colId xmlns:a16="http://schemas.microsoft.com/office/drawing/2014/main" val="2134368369"/>
                    </a:ext>
                  </a:extLst>
                </a:gridCol>
              </a:tblGrid>
              <a:tr h="54299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PROGRAM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PLAN 2025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1754416"/>
                  </a:ext>
                </a:extLst>
              </a:tr>
              <a:tr h="70589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FUNDUSZE EUROPEJSKIE DLA DOLNEGO ŚLĄSKA 2021 - 2027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Wkład krajowy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Środki odpowiadające finansowaniu ze źródeł zagranicznych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4602858"/>
                  </a:ext>
                </a:extLst>
              </a:tr>
              <a:tr h="542998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1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Rewitalizacja linii kolejowej nr 303 Duninów - Chocianów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1 664 652 zł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2 178 271 zł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5159598"/>
                  </a:ext>
                </a:extLst>
              </a:tr>
              <a:tr h="542998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ea typeface="+mn-ea"/>
                          <a:cs typeface="Poppins" panose="00000500000000000000" pitchFamily="2" charset="-18"/>
                        </a:rPr>
                        <a:t>Rewitalizacja linii kolejowej nr 310 na odcinku Kobierzyce – Łagiewniki Dzierżoniowskie – Piława Górna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55 931 629 zł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73 716 729 zł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9019555"/>
                  </a:ext>
                </a:extLst>
              </a:tr>
              <a:tr h="542998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ea typeface="+mn-ea"/>
                          <a:cs typeface="Poppins" panose="00000500000000000000" pitchFamily="2" charset="-18"/>
                        </a:rPr>
                        <a:t>Rewitalizacja linii kolejowej nr 340 i 308 na odcinku Jelenia Góra - Karpacz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7 299 354 zł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8 303 492 zł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8929123"/>
                  </a:ext>
                </a:extLst>
              </a:tr>
              <a:tr h="542998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ea typeface="+mn-ea"/>
                          <a:cs typeface="Poppins" panose="00000500000000000000" pitchFamily="2" charset="-18"/>
                        </a:rPr>
                        <a:t>Rewitalizacja linii kolejowej nr 345 i 308 na odcinku Mysłakowice -  Kowary - Kamienna Góra 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65 959 812 zł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63 186 049 zł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8819393"/>
                  </a:ext>
                </a:extLst>
              </a:tr>
              <a:tr h="542998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Elektryfikacja i zabudowa mijanki kolejowej wraz z zabudową urządzeń sterowania ruchem kolejowym na linii nr 326 Wrocław Psie Pole - Trzebnica 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430 894 zł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569 106 zł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8536079"/>
                  </a:ext>
                </a:extLst>
              </a:tr>
              <a:tr h="542998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Rewitalizacja linii kolejowej nr 318 na odcinku Srebrna Góra- Bielawa Zachodnia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20 258 450 zł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26 756 443 zł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7372864"/>
                  </a:ext>
                </a:extLst>
              </a:tr>
              <a:tr h="542998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Rewitalizacja linii kolejowej nr 319 na odcinku Strzelin - Łagiewniki Dzierżoniowskie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430 894 zł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569 106 zł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8572919"/>
                  </a:ext>
                </a:extLst>
              </a:tr>
              <a:tr h="542998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1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Rewitalizacja linii kolejowej nr 312 Jerzmanice Zdrój - Wojcieszów Górny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861 789 zł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1 138 212 zł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4751194"/>
                  </a:ext>
                </a:extLst>
              </a:tr>
              <a:tr h="542998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1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Rewitalizacja linii kolejowej nr 322 na odcinku Kłodzko Nowe - Stronie Śląskie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60 794 253 zł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80 273 121 zł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5255492"/>
                  </a:ext>
                </a:extLst>
              </a:tr>
              <a:tr h="542998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Rewitalizacja linii kolejowej nr 303 na odcinku Przemków Odlewnia – Niegosławice (Zadanie zaplanowane do realizacji na lata 2027-2029)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_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_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0568616"/>
                  </a:ext>
                </a:extLst>
              </a:tr>
              <a:tr h="542998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1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Rewitalizacja linii kolejowej nr 303 na odcinku Chocianów – Przemków Odlewnia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2 133 358 zł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2 817 642 zł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6248394"/>
                  </a:ext>
                </a:extLst>
              </a:tr>
              <a:tr h="456119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1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Odnowienie odcinków linii Tanvald - Szklarska Poręba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1 079 451 zł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2 008 280 zł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062744"/>
                  </a:ext>
                </a:extLst>
              </a:tr>
              <a:tr h="54299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                                                                               Łącznie                                                                                                                  </a:t>
                      </a:r>
                    </a:p>
                  </a:txBody>
                  <a:tcPr marL="4487" marR="4487" marT="448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216 844 536 zł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261 516 451 zł</a:t>
                      </a:r>
                    </a:p>
                  </a:txBody>
                  <a:tcPr marL="4487" marR="4487" marT="44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0045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62253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6DEA23-69FB-1C0C-6B1A-7C92E9C5B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8DF4099F-35F1-AE3C-1CB7-FF53DF022221}"/>
              </a:ext>
            </a:extLst>
          </p:cNvPr>
          <p:cNvSpPr/>
          <p:nvPr/>
        </p:nvSpPr>
        <p:spPr>
          <a:xfrm>
            <a:off x="-13165" y="-11430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B05819FD-407F-5479-FBE2-1C5A437066FB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F2301354-3F93-9ACA-920B-A4CBB7C6CD4E}"/>
              </a:ext>
            </a:extLst>
          </p:cNvPr>
          <p:cNvSpPr txBox="1"/>
          <p:nvPr/>
        </p:nvSpPr>
        <p:spPr>
          <a:xfrm>
            <a:off x="10385873" y="2596162"/>
            <a:ext cx="7338073" cy="45294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ct val="150000"/>
              </a:lnSpc>
            </a:pPr>
            <a:r>
              <a:rPr lang="pl-PL" sz="4000" b="1" dirty="0">
                <a:latin typeface="Poppins"/>
                <a:ea typeface="Poppins"/>
                <a:cs typeface="Poppins"/>
                <a:sym typeface="Poppins"/>
              </a:rPr>
              <a:t>Drogowe zadania </a:t>
            </a:r>
            <a:br>
              <a:rPr lang="pl-PL" sz="4000" b="1" dirty="0">
                <a:latin typeface="Poppins"/>
                <a:ea typeface="Poppins"/>
                <a:cs typeface="Poppins"/>
                <a:sym typeface="Poppins"/>
              </a:rPr>
            </a:br>
            <a:r>
              <a:rPr lang="pl-PL" sz="4000" b="1" dirty="0" err="1">
                <a:latin typeface="Poppins"/>
                <a:ea typeface="Poppins"/>
                <a:cs typeface="Poppins"/>
                <a:sym typeface="Poppins"/>
              </a:rPr>
              <a:t>DSDiK</a:t>
            </a:r>
            <a:r>
              <a:rPr lang="pl-PL" sz="4000" b="1" dirty="0">
                <a:latin typeface="Poppins"/>
                <a:ea typeface="Poppins"/>
                <a:cs typeface="Poppins"/>
                <a:sym typeface="Poppins"/>
              </a:rPr>
              <a:t> współfinansowane </a:t>
            </a:r>
            <a:br>
              <a:rPr lang="pl-PL" sz="4000" b="1" dirty="0">
                <a:latin typeface="Poppins"/>
                <a:ea typeface="Poppins"/>
                <a:cs typeface="Poppins"/>
                <a:sym typeface="Poppins"/>
              </a:rPr>
            </a:br>
            <a:r>
              <a:rPr lang="pl-PL" sz="4000" b="1" dirty="0">
                <a:latin typeface="Poppins"/>
                <a:ea typeface="Poppins"/>
                <a:cs typeface="Poppins"/>
                <a:sym typeface="Poppins"/>
              </a:rPr>
              <a:t>ze środków zagranicznych realizowane w 2025 roku </a:t>
            </a:r>
            <a:r>
              <a:rPr lang="pl-PL" sz="4000" b="1" dirty="0">
                <a:solidFill>
                  <a:schemeClr val="bg1"/>
                </a:solidFill>
                <a:latin typeface="Poppins"/>
                <a:ea typeface="Poppins"/>
                <a:cs typeface="Poppins"/>
                <a:sym typeface="Poppins"/>
              </a:rPr>
              <a:t>252 501 831 zł, w tym m.in.:</a:t>
            </a:r>
            <a:endParaRPr lang="en-US" sz="4000" b="1" dirty="0">
              <a:solidFill>
                <a:schemeClr val="bg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3CEB54CE-B69F-DC19-9A26-7CA617D0C0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531269"/>
              </p:ext>
            </p:extLst>
          </p:nvPr>
        </p:nvGraphicFramePr>
        <p:xfrm>
          <a:off x="484461" y="75217"/>
          <a:ext cx="9040539" cy="9384394"/>
        </p:xfrm>
        <a:graphic>
          <a:graphicData uri="http://schemas.openxmlformats.org/drawingml/2006/table">
            <a:tbl>
              <a:tblPr/>
              <a:tblGrid>
                <a:gridCol w="5714838">
                  <a:extLst>
                    <a:ext uri="{9D8B030D-6E8A-4147-A177-3AD203B41FA5}">
                      <a16:colId xmlns:a16="http://schemas.microsoft.com/office/drawing/2014/main" val="3595336744"/>
                    </a:ext>
                  </a:extLst>
                </a:gridCol>
                <a:gridCol w="1455156">
                  <a:extLst>
                    <a:ext uri="{9D8B030D-6E8A-4147-A177-3AD203B41FA5}">
                      <a16:colId xmlns:a16="http://schemas.microsoft.com/office/drawing/2014/main" val="2999988132"/>
                    </a:ext>
                  </a:extLst>
                </a:gridCol>
                <a:gridCol w="1870545">
                  <a:extLst>
                    <a:ext uri="{9D8B030D-6E8A-4147-A177-3AD203B41FA5}">
                      <a16:colId xmlns:a16="http://schemas.microsoft.com/office/drawing/2014/main" val="714796035"/>
                    </a:ext>
                  </a:extLst>
                </a:gridCol>
              </a:tblGrid>
              <a:tr h="285555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PROGRAM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PLAN 2025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6834688"/>
                  </a:ext>
                </a:extLst>
              </a:tr>
              <a:tr h="53640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FUNDUSZE EUROPEJSKIE DLA DOLNEGO ŚLĄSKA 2021 - 2027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Wkład krajowy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Środki odpowiadające finansowaniu ze źródeł zagranicznych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9529980"/>
                  </a:ext>
                </a:extLst>
              </a:tr>
              <a:tr h="49952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Budowa drogi wojewódzkiej od węzła A4 Bielany Wrocławskie (ul. Karkonoska) do drogi wojewódzkiej    nr 395 (rondo Żerniki Wrocławskie) i do granicy Wrocławia (ul. Buforowa)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42 802 544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45 500 000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7207152"/>
                  </a:ext>
                </a:extLst>
              </a:tr>
              <a:tr h="431993"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Przebudowa drogi wojewódzkiej nr 382 od m. Świdnica do m. Paczków odcinkami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5 563 566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1 025 030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3599813"/>
                  </a:ext>
                </a:extLst>
              </a:tr>
              <a:tr h="431993"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Przebudowa drogi wojewódzkiej nr 382 od m. Świdnica do m. Paczków odcinkami - etap II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337 859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788 338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973802"/>
                  </a:ext>
                </a:extLst>
              </a:tr>
              <a:tr h="83037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Realizacja projektu Trasa Sudecka - budowa obwodnicy Dzierżoniowa w ciągu drogi wojewódzkiej nr 382 (od skrzyżowania z drogą wojewódzką nr 382 w Piławie Górnej do skrzyżowania z drogą wojewódzką nr 384 ul. Batalionów Chłopskich w Dzierżoniowie) - etap III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14 164 956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21 516 604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919837"/>
                  </a:ext>
                </a:extLst>
              </a:tr>
              <a:tr h="49952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Przebudowa odcinków dróg wojewódzkich w ramach modernizacji systemu dróg na terenie województwa dolnośląskiego - DW 346 Środa Śląska (DK94) - Kąty Wrocławskie (A-4) 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308 822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720 586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9643553"/>
                  </a:ext>
                </a:extLst>
              </a:tr>
              <a:tr h="49952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Przebudowa odcinków dróg wojewódzkich w ramach modernizacji systemu dróg na terenie województwa dolnośląskiego - DW 346 Kąty Wrocławskie (A-4) – Wierzbice (DK8) 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300 420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700 980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189170"/>
                  </a:ext>
                </a:extLst>
              </a:tr>
              <a:tr h="49952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Przebudowa odcinków dróg wojewódzkich w ramach modernizacji systemu dróg na terenie województwa dolnośląskiego - DW 346 Stary Śleszów (DW 395) – Godzikowice (DK 94) 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3 300 000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7 700 000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5997375"/>
                  </a:ext>
                </a:extLst>
              </a:tr>
              <a:tr h="49952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Przebudowa odcinków dróg wojewódzkich w ramach modernizacji systemu dróg na terenie województwa dolnośląskiego - DW 346 Wierzbice (DK8) – Stary Śleszów (DW395) 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1 534 760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3 534 440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5636990"/>
                  </a:ext>
                </a:extLst>
              </a:tr>
              <a:tr h="431993"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Przebudowa drogi wojewódzkiej nr 324 na odcinku Niechlów -Załęcze (do granicy województwa - węzeł Rawicz S5)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8 657 634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20 201 144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5038762"/>
                  </a:ext>
                </a:extLst>
              </a:tr>
              <a:tr h="431993"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Przebudowa drogi wojewódzkiej nr 340 na odcinku Ścinawa - Oleśnica 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3 177 012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7 413 028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5141019"/>
                  </a:ext>
                </a:extLst>
              </a:tr>
              <a:tr h="431993"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Przebudowa drogi wojewódzkiej nr 297 na odcinku Lwówek Śląski - Pasiecznik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3 500 000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8 120 000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8483987"/>
                  </a:ext>
                </a:extLst>
              </a:tr>
              <a:tr h="431993"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Przebudowa drogi wojewódzkiej nr 323 pomiędzy drogami S5 i S3 wraz z obwodnicą Góry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928 923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2 167 486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877174"/>
                  </a:ext>
                </a:extLst>
              </a:tr>
              <a:tr h="49952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Przebudowa odcinków dróg wojewódzkich w ramach modernizacji systemu dróg na terenie województwa dolnośląskiego - DW 382 Jawor – Świdnica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150 000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350 000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8147691"/>
                  </a:ext>
                </a:extLst>
              </a:tr>
              <a:tr h="431993"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Poprawa bezpieczeństwa drogowego na przejeździe kolejowym w ciągu drogi wojewódzkiej nr 333 - na ul. Legnickiej w m. Lubin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1 686 396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2 806 225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871982"/>
                  </a:ext>
                </a:extLst>
              </a:tr>
              <a:tr h="431993"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Budowa obejścia m. Złotoryi – etapami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3 879 688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7 700 000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0524721"/>
                  </a:ext>
                </a:extLst>
              </a:tr>
              <a:tr h="431993"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Poprawa dostępności transportowej w Sudetach Wschodnich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6 393 078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25 572 312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1808751"/>
                  </a:ext>
                </a:extLst>
              </a:tr>
              <a:tr h="431993"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Skomunikowanie A4 z S5 - budowa obwodnicy Obornik Śląskich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43 621 010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-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4862224"/>
                  </a:ext>
                </a:extLst>
              </a:tr>
              <a:tr h="366095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                                                                                                                                 Łącznie</a:t>
                      </a:r>
                    </a:p>
                  </a:txBody>
                  <a:tcPr marL="3280" marR="3280" marT="328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96 685 658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155 816 173 zł</a:t>
                      </a:r>
                    </a:p>
                  </a:txBody>
                  <a:tcPr marL="3280" marR="3280" marT="32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2036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02071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A5601A-9BF1-99BB-CF6D-912715430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4FFC8190-C139-C8F8-A34C-9BE7DE2A9086}"/>
              </a:ext>
            </a:extLst>
          </p:cNvPr>
          <p:cNvSpPr/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3CEF279F-B4E3-8C1C-3F29-71CD6F3DEEE3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448EC625-F61F-AFA4-8DC1-C6798317AA2E}"/>
              </a:ext>
            </a:extLst>
          </p:cNvPr>
          <p:cNvSpPr txBox="1"/>
          <p:nvPr/>
        </p:nvSpPr>
        <p:spPr>
          <a:xfrm>
            <a:off x="10385873" y="2596162"/>
            <a:ext cx="7338073" cy="45294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ct val="150000"/>
              </a:lnSpc>
            </a:pPr>
            <a:r>
              <a:rPr lang="pl-PL" sz="4000" b="1" dirty="0">
                <a:latin typeface="Poppins"/>
                <a:ea typeface="Poppins"/>
                <a:cs typeface="Poppins"/>
                <a:sym typeface="Poppins"/>
              </a:rPr>
              <a:t>Cyklostrady </a:t>
            </a:r>
            <a:br>
              <a:rPr lang="pl-PL" sz="4000" b="1" dirty="0">
                <a:latin typeface="Poppins"/>
                <a:ea typeface="Poppins"/>
                <a:cs typeface="Poppins"/>
                <a:sym typeface="Poppins"/>
              </a:rPr>
            </a:br>
            <a:r>
              <a:rPr lang="pl-PL" sz="4000" b="1" dirty="0" err="1">
                <a:latin typeface="Poppins"/>
                <a:ea typeface="Poppins"/>
                <a:cs typeface="Poppins"/>
                <a:sym typeface="Poppins"/>
              </a:rPr>
              <a:t>DSDiK</a:t>
            </a:r>
            <a:r>
              <a:rPr lang="pl-PL" sz="4000" b="1" dirty="0">
                <a:latin typeface="Poppins"/>
                <a:ea typeface="Poppins"/>
                <a:cs typeface="Poppins"/>
                <a:sym typeface="Poppins"/>
              </a:rPr>
              <a:t> współfinansowane </a:t>
            </a:r>
            <a:br>
              <a:rPr lang="pl-PL" sz="4000" b="1" dirty="0">
                <a:latin typeface="Poppins"/>
                <a:ea typeface="Poppins"/>
                <a:cs typeface="Poppins"/>
                <a:sym typeface="Poppins"/>
              </a:rPr>
            </a:br>
            <a:r>
              <a:rPr lang="pl-PL" sz="4000" b="1" dirty="0">
                <a:latin typeface="Poppins"/>
                <a:ea typeface="Poppins"/>
                <a:cs typeface="Poppins"/>
                <a:sym typeface="Poppins"/>
              </a:rPr>
              <a:t>ze środków zagranicznych realizowane w 2025 roku </a:t>
            </a:r>
            <a:br>
              <a:rPr lang="pl-PL" sz="4000" b="1" dirty="0">
                <a:latin typeface="Poppins"/>
                <a:ea typeface="Poppins"/>
                <a:cs typeface="Poppins"/>
                <a:sym typeface="Poppins"/>
              </a:rPr>
            </a:br>
            <a:r>
              <a:rPr lang="pl-PL" sz="4000" b="1" dirty="0">
                <a:solidFill>
                  <a:schemeClr val="bg1"/>
                </a:solidFill>
                <a:latin typeface="Poppins"/>
                <a:ea typeface="Poppins"/>
                <a:cs typeface="Poppins"/>
                <a:sym typeface="Poppins"/>
              </a:rPr>
              <a:t>18 303 187 zł, w tym m.in.:</a:t>
            </a:r>
            <a:endParaRPr lang="en-US" sz="4000" b="1" dirty="0">
              <a:solidFill>
                <a:schemeClr val="bg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1CDDFF21-1579-77F4-D258-249CB0D6E5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609469"/>
              </p:ext>
            </p:extLst>
          </p:nvPr>
        </p:nvGraphicFramePr>
        <p:xfrm>
          <a:off x="484460" y="1278651"/>
          <a:ext cx="9901413" cy="7729697"/>
        </p:xfrm>
        <a:graphic>
          <a:graphicData uri="http://schemas.openxmlformats.org/drawingml/2006/table">
            <a:tbl>
              <a:tblPr/>
              <a:tblGrid>
                <a:gridCol w="6259027">
                  <a:extLst>
                    <a:ext uri="{9D8B030D-6E8A-4147-A177-3AD203B41FA5}">
                      <a16:colId xmlns:a16="http://schemas.microsoft.com/office/drawing/2014/main" val="2402851971"/>
                    </a:ext>
                  </a:extLst>
                </a:gridCol>
                <a:gridCol w="1593721">
                  <a:extLst>
                    <a:ext uri="{9D8B030D-6E8A-4147-A177-3AD203B41FA5}">
                      <a16:colId xmlns:a16="http://schemas.microsoft.com/office/drawing/2014/main" val="3317905856"/>
                    </a:ext>
                  </a:extLst>
                </a:gridCol>
                <a:gridCol w="2048665">
                  <a:extLst>
                    <a:ext uri="{9D8B030D-6E8A-4147-A177-3AD203B41FA5}">
                      <a16:colId xmlns:a16="http://schemas.microsoft.com/office/drawing/2014/main" val="3757292704"/>
                    </a:ext>
                  </a:extLst>
                </a:gridCol>
              </a:tblGrid>
              <a:tr h="99062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PROGRAM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PLAN 2025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3802915"/>
                  </a:ext>
                </a:extLst>
              </a:tr>
              <a:tr h="195393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FUNDUSZE EUROPEJSKIE DLA DOLNEGO ŚLĄSKA 2021 - 2027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Wkład krajowy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Środki odpowiadające finansowaniu </a:t>
                      </a:r>
                      <a:b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</a:b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ze źródeł zagranicznych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7776470"/>
                  </a:ext>
                </a:extLst>
              </a:tr>
              <a:tr h="990626">
                <a:tc>
                  <a:txBody>
                    <a:bodyPr/>
                    <a:lstStyle/>
                    <a:p>
                      <a:pPr algn="l" fontAlgn="ctr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Budowa Dolnośląskiej Cyklostrady </a:t>
                      </a:r>
                      <a:br>
                        <a:rPr lang="pl-PL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</a:br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- Trasa Miedziana na terenie Gminy Przemków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164 993 zł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561 529 zł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8995685"/>
                  </a:ext>
                </a:extLst>
              </a:tr>
              <a:tr h="1273920">
                <a:tc>
                  <a:txBody>
                    <a:bodyPr/>
                    <a:lstStyle/>
                    <a:p>
                      <a:pPr algn="l" fontAlgn="ctr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Dolnośląska </a:t>
                      </a:r>
                      <a:r>
                        <a:rPr lang="pl-PL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Cyklostrada</a:t>
                      </a:r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 - rozwój dróg rowerowych na terenie Dolnego Śląska: </a:t>
                      </a:r>
                      <a:br>
                        <a:rPr lang="pl-PL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</a:br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- etap II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1 110 000 zł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2 590 000 zł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5022023"/>
                  </a:ext>
                </a:extLst>
              </a:tr>
              <a:tr h="1273920">
                <a:tc>
                  <a:txBody>
                    <a:bodyPr/>
                    <a:lstStyle/>
                    <a:p>
                      <a:pPr algn="l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Dolnośląska Cyklostrada - rozwój dróg rowerowych na terenie Dolnego Śląska: </a:t>
                      </a:r>
                      <a:b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</a:br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- etap I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90 000 zł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210 000 zł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9690629"/>
                  </a:ext>
                </a:extLst>
              </a:tr>
              <a:tr h="1133242">
                <a:tc>
                  <a:txBody>
                    <a:bodyPr/>
                    <a:lstStyle/>
                    <a:p>
                      <a:pPr marL="3763963" indent="-1158875" algn="ctr" fontAlgn="ctr"/>
                      <a:r>
                        <a:rPr lang="pl-PL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                                                                                                                                                   Łącznie     </a:t>
                      </a:r>
                    </a:p>
                  </a:txBody>
                  <a:tcPr marL="6773" marR="6773" marT="6773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1 364 993 zł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-18"/>
                          <a:cs typeface="Poppins" panose="00000500000000000000" pitchFamily="2" charset="-18"/>
                        </a:rPr>
                        <a:t>3 361 529 zł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0005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37446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B7A82E-4195-CCBA-B51E-F2BAE0875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8F73E340-EFAC-72CC-2A51-30EE1E39E34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dash"/>
            <a:miter/>
          </a:ln>
        </p:spPr>
        <p:txBody>
          <a:bodyPr/>
          <a:lstStyle/>
          <a:p>
            <a:endParaRPr lang="pl-PL" dirty="0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93E84F20-A64E-FFA9-1749-58ED4B1E5B35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B376110E-AC04-44B8-2E4E-649998DCAD8B}"/>
              </a:ext>
            </a:extLst>
          </p:cNvPr>
          <p:cNvGrpSpPr/>
          <p:nvPr/>
        </p:nvGrpSpPr>
        <p:grpSpPr>
          <a:xfrm>
            <a:off x="777240" y="572299"/>
            <a:ext cx="7881159" cy="1322380"/>
            <a:chOff x="0" y="0"/>
            <a:chExt cx="2075696" cy="348281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9789EA5A-1CD7-31E8-884D-D6E32071E4DF}"/>
                </a:ext>
              </a:extLst>
            </p:cNvPr>
            <p:cNvSpPr/>
            <p:nvPr/>
          </p:nvSpPr>
          <p:spPr>
            <a:xfrm>
              <a:off x="0" y="0"/>
              <a:ext cx="2075696" cy="348281"/>
            </a:xfrm>
            <a:custGeom>
              <a:avLst/>
              <a:gdLst/>
              <a:ahLst/>
              <a:cxnLst/>
              <a:rect l="l" t="t" r="r" b="b"/>
              <a:pathLst>
                <a:path w="2075696" h="348281">
                  <a:moveTo>
                    <a:pt x="1872496" y="0"/>
                  </a:moveTo>
                  <a:cubicBezTo>
                    <a:pt x="1984721" y="0"/>
                    <a:pt x="2075696" y="77965"/>
                    <a:pt x="2075696" y="174141"/>
                  </a:cubicBezTo>
                  <a:cubicBezTo>
                    <a:pt x="2075696" y="270316"/>
                    <a:pt x="1984721" y="348281"/>
                    <a:pt x="1872496" y="348281"/>
                  </a:cubicBezTo>
                  <a:lnTo>
                    <a:pt x="203200" y="348281"/>
                  </a:lnTo>
                  <a:cubicBezTo>
                    <a:pt x="90976" y="348281"/>
                    <a:pt x="0" y="270316"/>
                    <a:pt x="0" y="174141"/>
                  </a:cubicBezTo>
                  <a:cubicBezTo>
                    <a:pt x="0" y="7796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91BEF73C-45B6-A22B-9A4E-0C5D1A5D5596}"/>
                </a:ext>
              </a:extLst>
            </p:cNvPr>
            <p:cNvSpPr txBox="1"/>
            <p:nvPr/>
          </p:nvSpPr>
          <p:spPr>
            <a:xfrm>
              <a:off x="0" y="-66675"/>
              <a:ext cx="2075696" cy="41495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67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C0F186A0-B466-CB75-29D4-0D56DD326437}"/>
              </a:ext>
            </a:extLst>
          </p:cNvPr>
          <p:cNvSpPr txBox="1"/>
          <p:nvPr/>
        </p:nvSpPr>
        <p:spPr>
          <a:xfrm>
            <a:off x="9651422" y="578201"/>
            <a:ext cx="7859339" cy="8023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6684"/>
              </a:lnSpc>
            </a:pPr>
            <a:r>
              <a:rPr lang="pl-PL" sz="4400" b="1" dirty="0">
                <a:solidFill>
                  <a:srgbClr val="FFFFFF"/>
                </a:solidFill>
                <a:latin typeface="Poppins Heavy"/>
                <a:ea typeface="Poppins Heavy"/>
                <a:cs typeface="Poppins Heavy"/>
                <a:sym typeface="Poppins Heavy"/>
              </a:rPr>
              <a:t>ROZWÓJ REGIONALNY</a:t>
            </a:r>
            <a:endParaRPr lang="en-US" sz="4400" b="1" dirty="0">
              <a:solidFill>
                <a:srgbClr val="FFFFFF"/>
              </a:solidFill>
              <a:latin typeface="Poppins Heavy"/>
              <a:ea typeface="Poppins Heavy"/>
              <a:cs typeface="Poppins Heavy"/>
              <a:sym typeface="Poppins Heavy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3C57A389-7B9C-0BC8-FDF0-39438FB19F13}"/>
              </a:ext>
            </a:extLst>
          </p:cNvPr>
          <p:cNvSpPr txBox="1"/>
          <p:nvPr/>
        </p:nvSpPr>
        <p:spPr>
          <a:xfrm>
            <a:off x="1571353" y="784933"/>
            <a:ext cx="6292932" cy="8591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119"/>
              </a:lnSpc>
            </a:pPr>
            <a:r>
              <a:rPr lang="pl-PL" sz="4909" b="1" spc="196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194 mln 254 tys. zł </a:t>
            </a:r>
          </a:p>
        </p:txBody>
      </p:sp>
      <p:sp>
        <p:nvSpPr>
          <p:cNvPr id="27" name="Prostokąt: zaokrąglone rogi 26">
            <a:extLst>
              <a:ext uri="{FF2B5EF4-FFF2-40B4-BE49-F238E27FC236}">
                <a16:creationId xmlns:a16="http://schemas.microsoft.com/office/drawing/2014/main" id="{08D3118E-BA50-269E-9275-AA23CDA37478}"/>
              </a:ext>
            </a:extLst>
          </p:cNvPr>
          <p:cNvSpPr/>
          <p:nvPr/>
        </p:nvSpPr>
        <p:spPr>
          <a:xfrm>
            <a:off x="777240" y="2213821"/>
            <a:ext cx="5640845" cy="193131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l-PL" b="1" dirty="0"/>
              <a:t>Infrastruktura </a:t>
            </a:r>
            <a:br>
              <a:rPr lang="pl-PL" b="1" dirty="0"/>
            </a:br>
            <a:r>
              <a:rPr lang="pl-PL" b="1" dirty="0"/>
              <a:t>ochrony zdrowia </a:t>
            </a:r>
            <a:br>
              <a:rPr lang="pl-PL" b="1" dirty="0"/>
            </a:br>
            <a:r>
              <a:rPr lang="pl-PL" b="1" dirty="0"/>
              <a:t>652 593 031 zł</a:t>
            </a:r>
          </a:p>
        </p:txBody>
      </p:sp>
      <p:sp>
        <p:nvSpPr>
          <p:cNvPr id="12" name="Prostokąt: zaokrąglone rogi 11">
            <a:extLst>
              <a:ext uri="{FF2B5EF4-FFF2-40B4-BE49-F238E27FC236}">
                <a16:creationId xmlns:a16="http://schemas.microsoft.com/office/drawing/2014/main" id="{A85C4469-616F-35A9-4C44-35FDC0924A96}"/>
              </a:ext>
            </a:extLst>
          </p:cNvPr>
          <p:cNvSpPr/>
          <p:nvPr/>
        </p:nvSpPr>
        <p:spPr>
          <a:xfrm>
            <a:off x="7696200" y="2346745"/>
            <a:ext cx="9814560" cy="480756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l-PL" b="1" dirty="0"/>
              <a:t>Infrastruktura </a:t>
            </a:r>
            <a:br>
              <a:rPr lang="pl-PL" b="1" dirty="0"/>
            </a:br>
            <a:r>
              <a:rPr lang="pl-PL" b="1" dirty="0"/>
              <a:t>ochrony zdrowia </a:t>
            </a:r>
            <a:br>
              <a:rPr lang="pl-PL" b="1" dirty="0"/>
            </a:br>
            <a:r>
              <a:rPr lang="pl-PL" b="1" dirty="0"/>
              <a:t>652 593 031 zł</a:t>
            </a:r>
          </a:p>
        </p:txBody>
      </p:sp>
      <p:sp>
        <p:nvSpPr>
          <p:cNvPr id="23" name="pole tekstowe 22">
            <a:extLst>
              <a:ext uri="{FF2B5EF4-FFF2-40B4-BE49-F238E27FC236}">
                <a16:creationId xmlns:a16="http://schemas.microsoft.com/office/drawing/2014/main" id="{F4CBA759-9E4E-4798-1E7C-D81562A75BCE}"/>
              </a:ext>
            </a:extLst>
          </p:cNvPr>
          <p:cNvSpPr txBox="1"/>
          <p:nvPr/>
        </p:nvSpPr>
        <p:spPr>
          <a:xfrm>
            <a:off x="8191531" y="2554094"/>
            <a:ext cx="9045642" cy="46987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8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400" dirty="0" err="1">
                <a:solidFill>
                  <a:schemeClr val="tx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Going</a:t>
            </a:r>
            <a:r>
              <a:rPr lang="pl-PL" sz="2400" dirty="0">
                <a:solidFill>
                  <a:schemeClr val="tx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 Global 4.0 - Internacjonalizacja Dolnośląskich Przedsiębiorstw </a:t>
            </a:r>
            <a:r>
              <a:rPr lang="pl-PL" sz="2500" b="1" dirty="0">
                <a:solidFill>
                  <a:srgbClr val="FFB700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16 mln 794 tys. zł</a:t>
            </a:r>
          </a:p>
          <a:p>
            <a:pPr marL="457200" indent="-457200">
              <a:spcAft>
                <a:spcPts val="8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4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Transformacja cyfrowa administracji publicznej szczebla wojewódzkiego poprzez zwiększenie cyfrowych zasobów informacyjnych oraz e-usług publicznych </a:t>
            </a:r>
            <a:r>
              <a:rPr lang="pl-PL" sz="2400" dirty="0" err="1">
                <a:latin typeface="Poppins Medium" panose="00000600000000000000" pitchFamily="2" charset="-18"/>
                <a:cs typeface="Poppins Medium" panose="00000600000000000000" pitchFamily="2" charset="-18"/>
              </a:rPr>
              <a:t>Geoportalu</a:t>
            </a:r>
            <a:r>
              <a:rPr lang="pl-PL" sz="24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 Dolny Śląsk </a:t>
            </a:r>
            <a:r>
              <a:rPr lang="pl-PL" sz="2500" b="1" dirty="0">
                <a:solidFill>
                  <a:srgbClr val="FFB700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6 mln 141 tys. zł</a:t>
            </a:r>
          </a:p>
          <a:p>
            <a:pPr marL="457200" indent="-457200">
              <a:spcAft>
                <a:spcPts val="8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4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Fundusze Europejskie na rzecz rynku pracy i włączenia społecznego na Dolnym Śląsku </a:t>
            </a:r>
            <a:r>
              <a:rPr lang="pl-PL" sz="2500" b="1" dirty="0">
                <a:solidFill>
                  <a:srgbClr val="FFB700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4 mln 043 tys. zł </a:t>
            </a:r>
          </a:p>
          <a:p>
            <a:pPr marL="457200" indent="-457200">
              <a:spcAft>
                <a:spcPts val="8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4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Utrzymanie Dolnośląskiej Sieci Szkieletowej </a:t>
            </a:r>
            <a:r>
              <a:rPr lang="pl-PL" sz="2400" b="1" dirty="0">
                <a:solidFill>
                  <a:srgbClr val="FFB700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812 tys. zł</a:t>
            </a:r>
          </a:p>
          <a:p>
            <a:pPr marL="457200" indent="-457200">
              <a:spcAft>
                <a:spcPts val="8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400" dirty="0" err="1">
                <a:latin typeface="Poppins Medium" panose="00000600000000000000" pitchFamily="2" charset="-18"/>
                <a:cs typeface="Poppins Medium" panose="00000600000000000000" pitchFamily="2" charset="-18"/>
              </a:rPr>
              <a:t>Cyberbezpieczny</a:t>
            </a:r>
            <a:r>
              <a:rPr lang="pl-PL" sz="24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 samorząd </a:t>
            </a:r>
            <a:r>
              <a:rPr lang="pl-PL" sz="2500" b="1" dirty="0">
                <a:solidFill>
                  <a:srgbClr val="FFB700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228 tys. zł </a:t>
            </a:r>
          </a:p>
          <a:p>
            <a:pPr marL="457200" indent="-457200">
              <a:spcAft>
                <a:spcPts val="800"/>
              </a:spcAft>
              <a:buSzPct val="150000"/>
              <a:buFont typeface="Arial" panose="020B0604020202020204" pitchFamily="34" charset="0"/>
              <a:buChar char="•"/>
            </a:pPr>
            <a:endParaRPr lang="pl-PL" sz="2300" b="1" dirty="0">
              <a:solidFill>
                <a:srgbClr val="FFB700"/>
              </a:solidFill>
              <a:latin typeface="Poppins Medium" panose="00000600000000000000" pitchFamily="2" charset="-18"/>
              <a:cs typeface="Poppins Medium" panose="00000600000000000000" pitchFamily="2" charset="-18"/>
            </a:endParaRPr>
          </a:p>
        </p:txBody>
      </p:sp>
      <p:sp>
        <p:nvSpPr>
          <p:cNvPr id="26" name="AutoShape 18">
            <a:extLst>
              <a:ext uri="{FF2B5EF4-FFF2-40B4-BE49-F238E27FC236}">
                <a16:creationId xmlns:a16="http://schemas.microsoft.com/office/drawing/2014/main" id="{A3701575-05C9-FE0F-B707-1814FADBF8DC}"/>
              </a:ext>
            </a:extLst>
          </p:cNvPr>
          <p:cNvSpPr/>
          <p:nvPr/>
        </p:nvSpPr>
        <p:spPr>
          <a:xfrm flipH="1">
            <a:off x="5648188" y="7662341"/>
            <a:ext cx="1391775" cy="20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9" name="Prostokąt: zaokrąglone rogi 8">
            <a:extLst>
              <a:ext uri="{FF2B5EF4-FFF2-40B4-BE49-F238E27FC236}">
                <a16:creationId xmlns:a16="http://schemas.microsoft.com/office/drawing/2014/main" id="{DD0BE042-D1F7-6F06-D4D4-8B78351C5EF3}"/>
              </a:ext>
            </a:extLst>
          </p:cNvPr>
          <p:cNvSpPr/>
          <p:nvPr/>
        </p:nvSpPr>
        <p:spPr>
          <a:xfrm>
            <a:off x="777240" y="4464276"/>
            <a:ext cx="5640845" cy="193131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l-PL" b="1" dirty="0"/>
              <a:t>Infrastruktura </a:t>
            </a:r>
            <a:br>
              <a:rPr lang="pl-PL" b="1" dirty="0"/>
            </a:br>
            <a:r>
              <a:rPr lang="pl-PL" b="1" dirty="0"/>
              <a:t>ochrony zdrowia </a:t>
            </a:r>
            <a:br>
              <a:rPr lang="pl-PL" b="1" dirty="0"/>
            </a:br>
            <a:r>
              <a:rPr lang="pl-PL" b="1" dirty="0"/>
              <a:t>652 593 031 zł</a:t>
            </a:r>
          </a:p>
        </p:txBody>
      </p:sp>
      <p:sp>
        <p:nvSpPr>
          <p:cNvPr id="10" name="Prostokąt: zaokrąglone rogi 9">
            <a:extLst>
              <a:ext uri="{FF2B5EF4-FFF2-40B4-BE49-F238E27FC236}">
                <a16:creationId xmlns:a16="http://schemas.microsoft.com/office/drawing/2014/main" id="{38C05B17-10E3-7BFA-4262-01115A5650DC}"/>
              </a:ext>
            </a:extLst>
          </p:cNvPr>
          <p:cNvSpPr/>
          <p:nvPr/>
        </p:nvSpPr>
        <p:spPr>
          <a:xfrm>
            <a:off x="777239" y="6714731"/>
            <a:ext cx="5640845" cy="193131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l-PL" b="1" dirty="0"/>
              <a:t>Infrastruktura </a:t>
            </a:r>
            <a:br>
              <a:rPr lang="pl-PL" b="1" dirty="0"/>
            </a:br>
            <a:r>
              <a:rPr lang="pl-PL" b="1" dirty="0"/>
              <a:t>ochrony zdrowia </a:t>
            </a:r>
            <a:br>
              <a:rPr lang="pl-PL" b="1" dirty="0"/>
            </a:br>
            <a:r>
              <a:rPr lang="pl-PL" b="1" dirty="0"/>
              <a:t>652 593 031 zł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8C60AE32-20B0-435A-C41F-CB51CA986A42}"/>
              </a:ext>
            </a:extLst>
          </p:cNvPr>
          <p:cNvSpPr txBox="1"/>
          <p:nvPr/>
        </p:nvSpPr>
        <p:spPr>
          <a:xfrm>
            <a:off x="901204" y="2546474"/>
            <a:ext cx="5486400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400" dirty="0">
                <a:latin typeface="Poppins Bold" panose="00000800000000000000" charset="-18"/>
                <a:cs typeface="Poppins Bold" panose="00000800000000000000" charset="-18"/>
              </a:rPr>
              <a:t>Zadania finansowane </a:t>
            </a:r>
            <a:br>
              <a:rPr lang="pl-PL" sz="2400" dirty="0">
                <a:latin typeface="Poppins Bold" panose="00000800000000000000" charset="-18"/>
                <a:cs typeface="Poppins Bold" panose="00000800000000000000" charset="-18"/>
              </a:rPr>
            </a:br>
            <a:r>
              <a:rPr lang="pl-PL" sz="2400" dirty="0">
                <a:latin typeface="Poppins Bold" panose="00000800000000000000" charset="-18"/>
                <a:cs typeface="Poppins Bold" panose="00000800000000000000" charset="-18"/>
              </a:rPr>
              <a:t>w całości ze środków krajowych </a:t>
            </a:r>
            <a:br>
              <a:rPr lang="pl-PL" sz="2400" dirty="0">
                <a:latin typeface="Poppins Bold" panose="00000800000000000000" charset="-18"/>
                <a:cs typeface="Poppins Bold" panose="00000800000000000000" charset="-18"/>
              </a:rPr>
            </a:br>
            <a:r>
              <a:rPr lang="pl-PL" sz="2500" dirty="0">
                <a:solidFill>
                  <a:srgbClr val="F68904"/>
                </a:solidFill>
                <a:latin typeface="Poppins Bold" panose="00000800000000000000" charset="-18"/>
                <a:cs typeface="Poppins Bold" panose="00000800000000000000" charset="-18"/>
              </a:rPr>
              <a:t>48 mln 176 tys. zł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33993356-891E-5802-52E3-04C861BFA76A}"/>
              </a:ext>
            </a:extLst>
          </p:cNvPr>
          <p:cNvSpPr txBox="1"/>
          <p:nvPr/>
        </p:nvSpPr>
        <p:spPr>
          <a:xfrm>
            <a:off x="854461" y="4837388"/>
            <a:ext cx="54864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400" dirty="0">
                <a:latin typeface="Poppins Bold" panose="00000800000000000000" charset="-18"/>
                <a:cs typeface="Poppins Bold" panose="00000800000000000000" charset="-18"/>
              </a:rPr>
              <a:t>Zadania współfinansowane </a:t>
            </a:r>
            <a:br>
              <a:rPr lang="pl-PL" sz="2400" dirty="0">
                <a:latin typeface="Poppins Bold" panose="00000800000000000000" charset="-18"/>
                <a:cs typeface="Poppins Bold" panose="00000800000000000000" charset="-18"/>
              </a:rPr>
            </a:br>
            <a:r>
              <a:rPr lang="pl-PL" sz="2400" dirty="0">
                <a:latin typeface="Poppins Bold" panose="00000800000000000000" charset="-18"/>
                <a:cs typeface="Poppins Bold" panose="00000800000000000000" charset="-18"/>
              </a:rPr>
              <a:t>ze źródeł zagranicznych </a:t>
            </a:r>
          </a:p>
          <a:p>
            <a:pPr algn="ctr">
              <a:spcAft>
                <a:spcPts val="600"/>
              </a:spcAft>
            </a:pPr>
            <a:r>
              <a:rPr lang="pl-PL" sz="2500" dirty="0">
                <a:solidFill>
                  <a:srgbClr val="F68904"/>
                </a:solidFill>
                <a:latin typeface="Poppins Bold" panose="00000800000000000000" charset="-18"/>
                <a:cs typeface="Poppins Bold" panose="00000800000000000000" charset="-18"/>
              </a:rPr>
              <a:t>146 mln 078 tys. zł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5641419B-AB4D-7F61-CE9C-38B22993BF30}"/>
              </a:ext>
            </a:extLst>
          </p:cNvPr>
          <p:cNvSpPr txBox="1"/>
          <p:nvPr/>
        </p:nvSpPr>
        <p:spPr>
          <a:xfrm>
            <a:off x="938280" y="7080222"/>
            <a:ext cx="53187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400" dirty="0">
                <a:latin typeface="Poppins Bold" panose="00000800000000000000" charset="-18"/>
                <a:cs typeface="Poppins Bold" panose="00000800000000000000" charset="-18"/>
              </a:rPr>
              <a:t>W ramach wsparcia rozwoju regionalnego realizowane będą m.in. zadania:</a:t>
            </a:r>
            <a:endParaRPr lang="pl-PL" sz="2500" dirty="0">
              <a:solidFill>
                <a:srgbClr val="F68904"/>
              </a:solidFill>
              <a:latin typeface="Poppins Bold" panose="00000800000000000000" charset="-18"/>
              <a:cs typeface="Poppins Bold" panose="00000800000000000000" charset="-18"/>
            </a:endParaRPr>
          </a:p>
        </p:txBody>
      </p:sp>
      <p:sp>
        <p:nvSpPr>
          <p:cNvPr id="17" name="AutoShape 18">
            <a:extLst>
              <a:ext uri="{FF2B5EF4-FFF2-40B4-BE49-F238E27FC236}">
                <a16:creationId xmlns:a16="http://schemas.microsoft.com/office/drawing/2014/main" id="{AA98347D-2B82-7EFE-00C3-FE84AAD8A887}"/>
              </a:ext>
            </a:extLst>
          </p:cNvPr>
          <p:cNvSpPr/>
          <p:nvPr/>
        </p:nvSpPr>
        <p:spPr>
          <a:xfrm flipH="1" flipV="1">
            <a:off x="7004502" y="3241662"/>
            <a:ext cx="1383395" cy="1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18" name="AutoShape 18">
            <a:extLst>
              <a:ext uri="{FF2B5EF4-FFF2-40B4-BE49-F238E27FC236}">
                <a16:creationId xmlns:a16="http://schemas.microsoft.com/office/drawing/2014/main" id="{33E70F8C-AEAE-57DB-7F7E-3F41BA64AE1F}"/>
              </a:ext>
            </a:extLst>
          </p:cNvPr>
          <p:cNvSpPr/>
          <p:nvPr/>
        </p:nvSpPr>
        <p:spPr>
          <a:xfrm flipV="1">
            <a:off x="7022619" y="3241682"/>
            <a:ext cx="7928" cy="4420659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9427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3" name="Freeform 3"/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4" name="Group 4"/>
          <p:cNvGrpSpPr/>
          <p:nvPr/>
        </p:nvGrpSpPr>
        <p:grpSpPr>
          <a:xfrm>
            <a:off x="4489593" y="4033837"/>
            <a:ext cx="9405805" cy="2219326"/>
            <a:chOff x="0" y="0"/>
            <a:chExt cx="2075696" cy="40640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075696" cy="406400"/>
            </a:xfrm>
            <a:custGeom>
              <a:avLst/>
              <a:gdLst/>
              <a:ahLst/>
              <a:cxnLst/>
              <a:rect l="l" t="t" r="r" b="b"/>
              <a:pathLst>
                <a:path w="2075696" h="406400">
                  <a:moveTo>
                    <a:pt x="1872496" y="0"/>
                  </a:moveTo>
                  <a:cubicBezTo>
                    <a:pt x="1984721" y="0"/>
                    <a:pt x="2075696" y="90976"/>
                    <a:pt x="2075696" y="203200"/>
                  </a:cubicBezTo>
                  <a:cubicBezTo>
                    <a:pt x="2075696" y="315424"/>
                    <a:pt x="1984721" y="406400"/>
                    <a:pt x="1872496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66675"/>
              <a:ext cx="2075696" cy="4730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67"/>
                </a:lnSpc>
              </a:pPr>
              <a:endParaRPr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1440279" y="2073597"/>
            <a:ext cx="15504431" cy="11341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9344"/>
              </a:lnSpc>
            </a:pPr>
            <a:r>
              <a:rPr lang="en-US" sz="6674" b="1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Budżet </a:t>
            </a:r>
            <a:r>
              <a:rPr lang="en-US" sz="6674" b="1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Dolnego</a:t>
            </a:r>
            <a:r>
              <a:rPr lang="en-US" sz="6674" b="1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6674" b="1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Śląska</a:t>
            </a:r>
            <a:r>
              <a:rPr lang="en-US" sz="6674" b="1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6674" b="1" dirty="0" err="1">
                <a:latin typeface="Poppins"/>
                <a:ea typeface="Poppins"/>
                <a:cs typeface="Poppins"/>
                <a:sym typeface="Poppins"/>
              </a:rPr>
              <a:t>na</a:t>
            </a:r>
            <a:r>
              <a:rPr lang="en-US" sz="6674" b="1" dirty="0">
                <a:latin typeface="Poppins"/>
                <a:ea typeface="Poppins"/>
                <a:cs typeface="Poppins"/>
                <a:sym typeface="Poppins"/>
              </a:rPr>
              <a:t> 2025 </a:t>
            </a:r>
            <a:r>
              <a:rPr lang="en-US" sz="6674" b="1" dirty="0" err="1">
                <a:latin typeface="Poppins"/>
                <a:ea typeface="Poppins"/>
                <a:cs typeface="Poppins"/>
                <a:sym typeface="Poppins"/>
              </a:rPr>
              <a:t>rok</a:t>
            </a:r>
            <a:endParaRPr lang="en-US" sz="6674" b="1" dirty="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5230095" y="4702092"/>
            <a:ext cx="7924800" cy="9521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119"/>
              </a:lnSpc>
            </a:pPr>
            <a:r>
              <a:rPr lang="en-US" sz="7500" b="1" spc="196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4</a:t>
            </a:r>
            <a:r>
              <a:rPr lang="pl-PL" sz="7500" b="1" spc="196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  <a:r>
              <a:rPr lang="en-US" sz="7500" b="1" spc="196" dirty="0" err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mld</a:t>
            </a:r>
            <a:r>
              <a:rPr lang="en-US" sz="7500" b="1" spc="196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 101 </a:t>
            </a:r>
            <a:r>
              <a:rPr lang="en-US" sz="7500" b="1" spc="196" dirty="0" err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mln</a:t>
            </a:r>
            <a:r>
              <a:rPr lang="en-US" sz="7500" b="1" spc="196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  <a:r>
              <a:rPr lang="en-US" sz="7500" b="1" spc="196" dirty="0" err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zł</a:t>
            </a:r>
            <a:endParaRPr lang="en-US" sz="7500" b="1" spc="196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grpSp>
        <p:nvGrpSpPr>
          <p:cNvPr id="10" name="Group 10"/>
          <p:cNvGrpSpPr/>
          <p:nvPr/>
        </p:nvGrpSpPr>
        <p:grpSpPr>
          <a:xfrm>
            <a:off x="5687295" y="5892685"/>
            <a:ext cx="7010400" cy="724586"/>
            <a:chOff x="0" y="0"/>
            <a:chExt cx="4204166" cy="603976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4204166" cy="603976"/>
            </a:xfrm>
            <a:custGeom>
              <a:avLst/>
              <a:gdLst/>
              <a:ahLst/>
              <a:cxnLst/>
              <a:rect l="l" t="t" r="r" b="b"/>
              <a:pathLst>
                <a:path w="4204166" h="603976">
                  <a:moveTo>
                    <a:pt x="4000966" y="0"/>
                  </a:moveTo>
                  <a:cubicBezTo>
                    <a:pt x="4113190" y="0"/>
                    <a:pt x="4204166" y="135205"/>
                    <a:pt x="4204166" y="301988"/>
                  </a:cubicBezTo>
                  <a:cubicBezTo>
                    <a:pt x="4204166" y="468772"/>
                    <a:pt x="4113190" y="603976"/>
                    <a:pt x="4000966" y="603976"/>
                  </a:cubicBezTo>
                  <a:lnTo>
                    <a:pt x="203200" y="603976"/>
                  </a:lnTo>
                  <a:cubicBezTo>
                    <a:pt x="90976" y="603976"/>
                    <a:pt x="0" y="468772"/>
                    <a:pt x="0" y="301988"/>
                  </a:cubicBezTo>
                  <a:cubicBezTo>
                    <a:pt x="0" y="13520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25833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66675"/>
              <a:ext cx="4204166" cy="6706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67"/>
                </a:lnSpc>
              </a:pPr>
              <a:endParaRPr/>
            </a:p>
          </p:txBody>
        </p:sp>
      </p:grp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484C6E83-833F-BCE8-DFE2-AB8CB937B565}"/>
              </a:ext>
            </a:extLst>
          </p:cNvPr>
          <p:cNvSpPr txBox="1"/>
          <p:nvPr/>
        </p:nvSpPr>
        <p:spPr>
          <a:xfrm>
            <a:off x="6086310" y="6014636"/>
            <a:ext cx="661138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spc="196" dirty="0">
                <a:solidFill>
                  <a:schemeClr val="bg1"/>
                </a:solidFill>
                <a:latin typeface="Poppins Bold"/>
                <a:cs typeface="Poppins Bold"/>
              </a:rPr>
              <a:t>Budżet ukierunkowany na rozwój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082BA-383E-E474-EE64-27BB17745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5EF5B05E-6C00-0AAB-2595-0A0CF7900A7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dash"/>
            <a:miter/>
          </a:ln>
        </p:spPr>
        <p:txBody>
          <a:bodyPr/>
          <a:lstStyle/>
          <a:p>
            <a:endParaRPr lang="pl-PL" dirty="0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65EA8E6B-774B-AFA6-2560-C4FA7CCB84EE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94B03AEB-1259-F3B4-F001-FDA8FAD1FD78}"/>
              </a:ext>
            </a:extLst>
          </p:cNvPr>
          <p:cNvGrpSpPr/>
          <p:nvPr/>
        </p:nvGrpSpPr>
        <p:grpSpPr>
          <a:xfrm>
            <a:off x="537218" y="329926"/>
            <a:ext cx="7881159" cy="1322380"/>
            <a:chOff x="0" y="0"/>
            <a:chExt cx="2075696" cy="348281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BA41BE01-C9CF-51D6-7F15-DDC9F69A1A56}"/>
                </a:ext>
              </a:extLst>
            </p:cNvPr>
            <p:cNvSpPr/>
            <p:nvPr/>
          </p:nvSpPr>
          <p:spPr>
            <a:xfrm>
              <a:off x="0" y="0"/>
              <a:ext cx="2075696" cy="348281"/>
            </a:xfrm>
            <a:custGeom>
              <a:avLst/>
              <a:gdLst/>
              <a:ahLst/>
              <a:cxnLst/>
              <a:rect l="l" t="t" r="r" b="b"/>
              <a:pathLst>
                <a:path w="2075696" h="348281">
                  <a:moveTo>
                    <a:pt x="1872496" y="0"/>
                  </a:moveTo>
                  <a:cubicBezTo>
                    <a:pt x="1984721" y="0"/>
                    <a:pt x="2075696" y="77965"/>
                    <a:pt x="2075696" y="174141"/>
                  </a:cubicBezTo>
                  <a:cubicBezTo>
                    <a:pt x="2075696" y="270316"/>
                    <a:pt x="1984721" y="348281"/>
                    <a:pt x="1872496" y="348281"/>
                  </a:cubicBezTo>
                  <a:lnTo>
                    <a:pt x="203200" y="348281"/>
                  </a:lnTo>
                  <a:cubicBezTo>
                    <a:pt x="90976" y="348281"/>
                    <a:pt x="0" y="270316"/>
                    <a:pt x="0" y="174141"/>
                  </a:cubicBezTo>
                  <a:cubicBezTo>
                    <a:pt x="0" y="7796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E6115CE3-C638-FFDE-0FAA-E84F29E5C2D7}"/>
                </a:ext>
              </a:extLst>
            </p:cNvPr>
            <p:cNvSpPr txBox="1"/>
            <p:nvPr/>
          </p:nvSpPr>
          <p:spPr>
            <a:xfrm>
              <a:off x="0" y="-66675"/>
              <a:ext cx="2075696" cy="41495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67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DD4926DA-A77B-00FC-1257-D504A4B82DEF}"/>
              </a:ext>
            </a:extLst>
          </p:cNvPr>
          <p:cNvSpPr txBox="1"/>
          <p:nvPr/>
        </p:nvSpPr>
        <p:spPr>
          <a:xfrm>
            <a:off x="9651422" y="578201"/>
            <a:ext cx="7859339" cy="8023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6684"/>
              </a:lnSpc>
            </a:pPr>
            <a:r>
              <a:rPr lang="pl-PL" sz="4400" b="1" dirty="0">
                <a:solidFill>
                  <a:srgbClr val="FFFFFF"/>
                </a:solidFill>
                <a:latin typeface="Poppins Heavy"/>
                <a:ea typeface="Poppins Heavy"/>
                <a:cs typeface="Poppins Heavy"/>
                <a:sym typeface="Poppins Heavy"/>
              </a:rPr>
              <a:t>ROZWÓJ REGIONALNY</a:t>
            </a:r>
            <a:endParaRPr lang="en-US" sz="4400" b="1" dirty="0">
              <a:solidFill>
                <a:srgbClr val="FFFFFF"/>
              </a:solidFill>
              <a:latin typeface="Poppins Heavy"/>
              <a:ea typeface="Poppins Heavy"/>
              <a:cs typeface="Poppins Heavy"/>
              <a:sym typeface="Poppins Heavy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99D39793-B48D-4924-432C-8AC55B68CE25}"/>
              </a:ext>
            </a:extLst>
          </p:cNvPr>
          <p:cNvSpPr txBox="1"/>
          <p:nvPr/>
        </p:nvSpPr>
        <p:spPr>
          <a:xfrm>
            <a:off x="1331331" y="542560"/>
            <a:ext cx="6292932" cy="8591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119"/>
              </a:lnSpc>
            </a:pPr>
            <a:r>
              <a:rPr lang="pl-PL" sz="4909" b="1" spc="196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194 mln 254 tys. zł </a:t>
            </a:r>
          </a:p>
        </p:txBody>
      </p:sp>
      <p:sp>
        <p:nvSpPr>
          <p:cNvPr id="27" name="Prostokąt: zaokrąglone rogi 26">
            <a:extLst>
              <a:ext uri="{FF2B5EF4-FFF2-40B4-BE49-F238E27FC236}">
                <a16:creationId xmlns:a16="http://schemas.microsoft.com/office/drawing/2014/main" id="{1BD40803-AFE8-D175-B002-ECF125019580}"/>
              </a:ext>
            </a:extLst>
          </p:cNvPr>
          <p:cNvSpPr/>
          <p:nvPr/>
        </p:nvSpPr>
        <p:spPr>
          <a:xfrm>
            <a:off x="457345" y="1783053"/>
            <a:ext cx="5640845" cy="193131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l-PL" b="1" dirty="0"/>
              <a:t>Infrastruktura </a:t>
            </a:r>
            <a:br>
              <a:rPr lang="pl-PL" b="1" dirty="0"/>
            </a:br>
            <a:r>
              <a:rPr lang="pl-PL" b="1" dirty="0"/>
              <a:t>ochrony zdrowia </a:t>
            </a:r>
            <a:br>
              <a:rPr lang="pl-PL" b="1" dirty="0"/>
            </a:br>
            <a:r>
              <a:rPr lang="pl-PL" b="1" dirty="0"/>
              <a:t>652 593 031 zł</a:t>
            </a:r>
          </a:p>
        </p:txBody>
      </p:sp>
      <p:sp>
        <p:nvSpPr>
          <p:cNvPr id="12" name="Prostokąt: zaokrąglone rogi 11">
            <a:extLst>
              <a:ext uri="{FF2B5EF4-FFF2-40B4-BE49-F238E27FC236}">
                <a16:creationId xmlns:a16="http://schemas.microsoft.com/office/drawing/2014/main" id="{723D91D2-908B-B286-CD70-F25FEB9108A1}"/>
              </a:ext>
            </a:extLst>
          </p:cNvPr>
          <p:cNvSpPr/>
          <p:nvPr/>
        </p:nvSpPr>
        <p:spPr>
          <a:xfrm>
            <a:off x="7934015" y="7564227"/>
            <a:ext cx="9576744" cy="159500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l-PL" b="1" dirty="0"/>
              <a:t>Infrastruktura </a:t>
            </a:r>
            <a:br>
              <a:rPr lang="pl-PL" b="1" dirty="0"/>
            </a:br>
            <a:r>
              <a:rPr lang="pl-PL" b="1" dirty="0"/>
              <a:t>ochrony zdrowia </a:t>
            </a:r>
            <a:br>
              <a:rPr lang="pl-PL" b="1" dirty="0"/>
            </a:br>
            <a:r>
              <a:rPr lang="pl-PL" b="1" dirty="0"/>
              <a:t>652 593 031 zł</a:t>
            </a:r>
          </a:p>
        </p:txBody>
      </p:sp>
      <p:sp>
        <p:nvSpPr>
          <p:cNvPr id="26" name="AutoShape 18">
            <a:extLst>
              <a:ext uri="{FF2B5EF4-FFF2-40B4-BE49-F238E27FC236}">
                <a16:creationId xmlns:a16="http://schemas.microsoft.com/office/drawing/2014/main" id="{D533A7B2-C295-5223-5298-2F4290A713DA}"/>
              </a:ext>
            </a:extLst>
          </p:cNvPr>
          <p:cNvSpPr/>
          <p:nvPr/>
        </p:nvSpPr>
        <p:spPr>
          <a:xfrm flipH="1">
            <a:off x="5801499" y="6486302"/>
            <a:ext cx="2199500" cy="21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7AD3B051-3EE1-E8C2-5728-9BDFEE53DE53}"/>
              </a:ext>
            </a:extLst>
          </p:cNvPr>
          <p:cNvSpPr txBox="1"/>
          <p:nvPr/>
        </p:nvSpPr>
        <p:spPr>
          <a:xfrm>
            <a:off x="487824" y="1945833"/>
            <a:ext cx="5534999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400" dirty="0">
                <a:latin typeface="Poppins Bold" panose="00000800000000000000" charset="-18"/>
                <a:cs typeface="Poppins Bold" panose="00000800000000000000" charset="-18"/>
              </a:rPr>
              <a:t>Departament Gospodarki </a:t>
            </a:r>
            <a:br>
              <a:rPr lang="pl-PL" sz="2400" dirty="0">
                <a:latin typeface="Poppins Bold" panose="00000800000000000000" charset="-18"/>
                <a:cs typeface="Poppins Bold" panose="00000800000000000000" charset="-18"/>
              </a:rPr>
            </a:br>
            <a:r>
              <a:rPr lang="pl-PL" sz="2400" dirty="0">
                <a:latin typeface="Poppins Bold" panose="00000800000000000000" charset="-18"/>
                <a:cs typeface="Poppins Bold" panose="00000800000000000000" charset="-18"/>
              </a:rPr>
              <a:t>i Promocji będzie realizował zadania na łączną kwotę </a:t>
            </a:r>
          </a:p>
          <a:p>
            <a:pPr algn="ctr">
              <a:spcAft>
                <a:spcPts val="600"/>
              </a:spcAft>
            </a:pPr>
            <a:r>
              <a:rPr lang="pl-PL" sz="2500" dirty="0">
                <a:solidFill>
                  <a:srgbClr val="F68904"/>
                </a:solidFill>
                <a:latin typeface="Poppins Bold" panose="00000800000000000000" charset="-18"/>
                <a:cs typeface="Poppins Bold" panose="00000800000000000000" charset="-18"/>
              </a:rPr>
              <a:t>29 mln 167 tys. zł</a:t>
            </a:r>
          </a:p>
        </p:txBody>
      </p:sp>
      <p:sp>
        <p:nvSpPr>
          <p:cNvPr id="17" name="AutoShape 18">
            <a:extLst>
              <a:ext uri="{FF2B5EF4-FFF2-40B4-BE49-F238E27FC236}">
                <a16:creationId xmlns:a16="http://schemas.microsoft.com/office/drawing/2014/main" id="{6BB28F79-223A-CB73-D71C-BF55FA776579}"/>
              </a:ext>
            </a:extLst>
          </p:cNvPr>
          <p:cNvSpPr/>
          <p:nvPr/>
        </p:nvSpPr>
        <p:spPr>
          <a:xfrm flipH="1" flipV="1">
            <a:off x="5800852" y="8422849"/>
            <a:ext cx="2133162" cy="21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2E557641-D2C1-B37A-23A6-63A9E516C56D}"/>
              </a:ext>
            </a:extLst>
          </p:cNvPr>
          <p:cNvSpPr/>
          <p:nvPr/>
        </p:nvSpPr>
        <p:spPr>
          <a:xfrm>
            <a:off x="681017" y="5731967"/>
            <a:ext cx="5145883" cy="159500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l-PL" b="1" dirty="0"/>
              <a:t>Infrastruktura </a:t>
            </a:r>
            <a:br>
              <a:rPr lang="pl-PL" b="1" dirty="0"/>
            </a:br>
            <a:r>
              <a:rPr lang="pl-PL" b="1" dirty="0"/>
              <a:t>ochrony zdrowia </a:t>
            </a:r>
            <a:br>
              <a:rPr lang="pl-PL" b="1" dirty="0"/>
            </a:br>
            <a:r>
              <a:rPr lang="pl-PL" b="1" dirty="0"/>
              <a:t>652 593 031 zł</a:t>
            </a:r>
          </a:p>
        </p:txBody>
      </p:sp>
      <p:sp>
        <p:nvSpPr>
          <p:cNvPr id="15" name="Prostokąt: zaokrąglone rogi 14">
            <a:extLst>
              <a:ext uri="{FF2B5EF4-FFF2-40B4-BE49-F238E27FC236}">
                <a16:creationId xmlns:a16="http://schemas.microsoft.com/office/drawing/2014/main" id="{1A15FA77-C019-833C-2001-639FF36E42AE}"/>
              </a:ext>
            </a:extLst>
          </p:cNvPr>
          <p:cNvSpPr/>
          <p:nvPr/>
        </p:nvSpPr>
        <p:spPr>
          <a:xfrm>
            <a:off x="681017" y="7564227"/>
            <a:ext cx="5145883" cy="159500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l-PL" b="1" dirty="0"/>
              <a:t>Infrastruktura </a:t>
            </a:r>
            <a:br>
              <a:rPr lang="pl-PL" b="1" dirty="0"/>
            </a:br>
            <a:r>
              <a:rPr lang="pl-PL" b="1" dirty="0"/>
              <a:t>ochrony zdrowia </a:t>
            </a:r>
            <a:br>
              <a:rPr lang="pl-PL" b="1" dirty="0"/>
            </a:br>
            <a:r>
              <a:rPr lang="pl-PL" b="1" dirty="0"/>
              <a:t>652 593 031 zł</a:t>
            </a:r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1EAEC90A-DEE0-8153-9B02-601DAADD753B}"/>
              </a:ext>
            </a:extLst>
          </p:cNvPr>
          <p:cNvSpPr txBox="1"/>
          <p:nvPr/>
        </p:nvSpPr>
        <p:spPr>
          <a:xfrm>
            <a:off x="958856" y="6016864"/>
            <a:ext cx="4637822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 Promocja gospodarcza </a:t>
            </a:r>
          </a:p>
          <a:p>
            <a:pPr algn="ctr">
              <a:spcAft>
                <a:spcPts val="600"/>
              </a:spcAft>
            </a:pPr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i turystyczna regionu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D7427815-4C77-4167-6F07-6C08FFCD1BD8}"/>
              </a:ext>
            </a:extLst>
          </p:cNvPr>
          <p:cNvSpPr txBox="1"/>
          <p:nvPr/>
        </p:nvSpPr>
        <p:spPr>
          <a:xfrm>
            <a:off x="1555464" y="7853897"/>
            <a:ext cx="33969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3000" dirty="0">
                <a:latin typeface="Poppins Bold" panose="00000800000000000000" charset="-18"/>
                <a:cs typeface="Poppins Bold" panose="00000800000000000000" charset="-18"/>
              </a:rPr>
              <a:t>Współpraca Transgraniczna</a:t>
            </a:r>
          </a:p>
        </p:txBody>
      </p:sp>
      <p:sp>
        <p:nvSpPr>
          <p:cNvPr id="21" name="Prostokąt: zaokrąglone rogi 20">
            <a:extLst>
              <a:ext uri="{FF2B5EF4-FFF2-40B4-BE49-F238E27FC236}">
                <a16:creationId xmlns:a16="http://schemas.microsoft.com/office/drawing/2014/main" id="{5E9C01C5-353D-0E02-0BED-8A26EFA3C502}"/>
              </a:ext>
            </a:extLst>
          </p:cNvPr>
          <p:cNvSpPr/>
          <p:nvPr/>
        </p:nvSpPr>
        <p:spPr>
          <a:xfrm>
            <a:off x="7934015" y="5688829"/>
            <a:ext cx="9576744" cy="159500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l-PL" b="1" dirty="0"/>
              <a:t>Infrastruktura </a:t>
            </a:r>
            <a:br>
              <a:rPr lang="pl-PL" b="1" dirty="0"/>
            </a:br>
            <a:r>
              <a:rPr lang="pl-PL" b="1" dirty="0"/>
              <a:t>ochrony zdrowia </a:t>
            </a:r>
            <a:br>
              <a:rPr lang="pl-PL" b="1" dirty="0"/>
            </a:br>
            <a:r>
              <a:rPr lang="pl-PL" b="1" dirty="0"/>
              <a:t>652 593 031 zł</a:t>
            </a:r>
          </a:p>
        </p:txBody>
      </p:sp>
      <p:sp>
        <p:nvSpPr>
          <p:cNvPr id="25" name="pole tekstowe 24">
            <a:extLst>
              <a:ext uri="{FF2B5EF4-FFF2-40B4-BE49-F238E27FC236}">
                <a16:creationId xmlns:a16="http://schemas.microsoft.com/office/drawing/2014/main" id="{F50BD7D8-9678-0D4D-6910-7E735CFFB1F3}"/>
              </a:ext>
            </a:extLst>
          </p:cNvPr>
          <p:cNvSpPr txBox="1"/>
          <p:nvPr/>
        </p:nvSpPr>
        <p:spPr>
          <a:xfrm>
            <a:off x="8000999" y="7633599"/>
            <a:ext cx="8915401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SzPct val="130000"/>
              <a:buFont typeface="Arial" panose="020B0604020202020204" pitchFamily="34" charset="0"/>
              <a:buChar char="•"/>
            </a:pPr>
            <a:r>
              <a:rPr lang="pl-PL" sz="22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Pomoc techniczna </a:t>
            </a:r>
            <a:r>
              <a:rPr lang="pl-PL" sz="2200" dirty="0" err="1">
                <a:latin typeface="Poppins Medium" panose="00000600000000000000" pitchFamily="2" charset="-18"/>
                <a:cs typeface="Poppins Medium" panose="00000600000000000000" pitchFamily="2" charset="-18"/>
              </a:rPr>
              <a:t>Interreg</a:t>
            </a:r>
            <a:r>
              <a:rPr lang="pl-PL" sz="22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 Czechy - Polska </a:t>
            </a:r>
            <a:br>
              <a:rPr lang="pl-PL" sz="2200" dirty="0">
                <a:latin typeface="Poppins Medium" panose="00000600000000000000" pitchFamily="2" charset="-18"/>
                <a:cs typeface="Poppins Medium" panose="00000600000000000000" pitchFamily="2" charset="-18"/>
              </a:rPr>
            </a:br>
            <a:r>
              <a:rPr lang="pl-PL" sz="2300" b="1" dirty="0">
                <a:solidFill>
                  <a:srgbClr val="FFB700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1 mln 230 tys. zł</a:t>
            </a:r>
          </a:p>
          <a:p>
            <a:pPr marL="285750" indent="-285750">
              <a:spcAft>
                <a:spcPts val="600"/>
              </a:spcAft>
              <a:buSzPct val="130000"/>
              <a:buFont typeface="Arial" panose="020B0604020202020204" pitchFamily="34" charset="0"/>
              <a:buChar char="•"/>
            </a:pPr>
            <a:r>
              <a:rPr lang="pl-PL" sz="22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DISCO - </a:t>
            </a:r>
            <a:r>
              <a:rPr lang="pl-PL" sz="2200" dirty="0" err="1">
                <a:latin typeface="Poppins Medium" panose="00000600000000000000" pitchFamily="2" charset="-18"/>
                <a:cs typeface="Poppins Medium" panose="00000600000000000000" pitchFamily="2" charset="-18"/>
              </a:rPr>
              <a:t>Advancing</a:t>
            </a:r>
            <a:r>
              <a:rPr lang="pl-PL" sz="22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 </a:t>
            </a:r>
            <a:r>
              <a:rPr lang="pl-PL" sz="2200" dirty="0" err="1">
                <a:latin typeface="Poppins Medium" panose="00000600000000000000" pitchFamily="2" charset="-18"/>
                <a:cs typeface="Poppins Medium" panose="00000600000000000000" pitchFamily="2" charset="-18"/>
              </a:rPr>
              <a:t>District</a:t>
            </a:r>
            <a:r>
              <a:rPr lang="pl-PL" sz="22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 heating and </a:t>
            </a:r>
            <a:r>
              <a:rPr lang="pl-PL" sz="2200" dirty="0" err="1">
                <a:latin typeface="Poppins Medium" panose="00000600000000000000" pitchFamily="2" charset="-18"/>
                <a:cs typeface="Poppins Medium" panose="00000600000000000000" pitchFamily="2" charset="-18"/>
              </a:rPr>
              <a:t>Cooling</a:t>
            </a:r>
            <a:r>
              <a:rPr lang="pl-PL" sz="22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 </a:t>
            </a:r>
            <a:r>
              <a:rPr lang="pl-PL" sz="2200" dirty="0" err="1">
                <a:latin typeface="Poppins Medium" panose="00000600000000000000" pitchFamily="2" charset="-18"/>
                <a:cs typeface="Poppins Medium" panose="00000600000000000000" pitchFamily="2" charset="-18"/>
              </a:rPr>
              <a:t>solution</a:t>
            </a:r>
            <a:r>
              <a:rPr lang="pl-PL" sz="22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 for </a:t>
            </a:r>
            <a:r>
              <a:rPr lang="pl-PL" sz="2200" dirty="0" err="1">
                <a:latin typeface="Poppins Medium" panose="00000600000000000000" pitchFamily="2" charset="-18"/>
                <a:cs typeface="Poppins Medium" panose="00000600000000000000" pitchFamily="2" charset="-18"/>
              </a:rPr>
              <a:t>efficient</a:t>
            </a:r>
            <a:r>
              <a:rPr lang="pl-PL" sz="22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 waste </a:t>
            </a:r>
            <a:r>
              <a:rPr lang="pl-PL" sz="2200" dirty="0" err="1">
                <a:latin typeface="Poppins Medium" panose="00000600000000000000" pitchFamily="2" charset="-18"/>
                <a:cs typeface="Poppins Medium" panose="00000600000000000000" pitchFamily="2" charset="-18"/>
              </a:rPr>
              <a:t>heat</a:t>
            </a:r>
            <a:r>
              <a:rPr lang="pl-PL" sz="22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 </a:t>
            </a:r>
            <a:r>
              <a:rPr lang="pl-PL" sz="2200" dirty="0" err="1">
                <a:latin typeface="Poppins Medium" panose="00000600000000000000" pitchFamily="2" charset="-18"/>
                <a:cs typeface="Poppins Medium" panose="00000600000000000000" pitchFamily="2" charset="-18"/>
              </a:rPr>
              <a:t>utilization</a:t>
            </a:r>
            <a:r>
              <a:rPr lang="pl-PL" sz="22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 </a:t>
            </a:r>
            <a:r>
              <a:rPr lang="pl-PL" sz="2300" b="1" dirty="0">
                <a:solidFill>
                  <a:srgbClr val="FFB700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240 tys. zł</a:t>
            </a:r>
          </a:p>
        </p:txBody>
      </p:sp>
      <p:sp>
        <p:nvSpPr>
          <p:cNvPr id="28" name="pole tekstowe 27">
            <a:extLst>
              <a:ext uri="{FF2B5EF4-FFF2-40B4-BE49-F238E27FC236}">
                <a16:creationId xmlns:a16="http://schemas.microsoft.com/office/drawing/2014/main" id="{4E8A9E8B-08F9-003C-5262-94CCD201CDE4}"/>
              </a:ext>
            </a:extLst>
          </p:cNvPr>
          <p:cNvSpPr txBox="1"/>
          <p:nvPr/>
        </p:nvSpPr>
        <p:spPr>
          <a:xfrm>
            <a:off x="8000999" y="5916915"/>
            <a:ext cx="9376149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SzPct val="130000"/>
              <a:buFont typeface="Arial" panose="020B0604020202020204" pitchFamily="34" charset="0"/>
              <a:buChar char="•"/>
            </a:pPr>
            <a:r>
              <a:rPr lang="pl-PL" sz="22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Promocja Województwa Dolnośląskiego oraz Forum Ekonomiczne w Karpaczu </a:t>
            </a:r>
            <a:r>
              <a:rPr lang="pl-PL" sz="2300" b="1" dirty="0">
                <a:solidFill>
                  <a:srgbClr val="FFB700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- 6 mln 160 tys. zł</a:t>
            </a:r>
          </a:p>
          <a:p>
            <a:pPr marL="285750" indent="-285750">
              <a:spcAft>
                <a:spcPts val="600"/>
              </a:spcAft>
              <a:buSzPct val="130000"/>
              <a:buFont typeface="Arial" panose="020B0604020202020204" pitchFamily="34" charset="0"/>
              <a:buChar char="•"/>
            </a:pPr>
            <a:r>
              <a:rPr lang="pl-PL" sz="22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Promocja walorów turystycznych regionu  </a:t>
            </a:r>
            <a:r>
              <a:rPr lang="pl-PL" sz="2300" b="1" dirty="0">
                <a:solidFill>
                  <a:srgbClr val="FFB700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- 3 mln 650 tys. zł</a:t>
            </a:r>
          </a:p>
        </p:txBody>
      </p:sp>
      <p:sp>
        <p:nvSpPr>
          <p:cNvPr id="10" name="Prostokąt: zaokrąglone rogi 9">
            <a:extLst>
              <a:ext uri="{FF2B5EF4-FFF2-40B4-BE49-F238E27FC236}">
                <a16:creationId xmlns:a16="http://schemas.microsoft.com/office/drawing/2014/main" id="{497712B2-104E-A7A0-551A-8C85FC468EB4}"/>
              </a:ext>
            </a:extLst>
          </p:cNvPr>
          <p:cNvSpPr/>
          <p:nvPr/>
        </p:nvSpPr>
        <p:spPr>
          <a:xfrm>
            <a:off x="7934015" y="1608686"/>
            <a:ext cx="9420177" cy="380843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800"/>
              </a:spcAft>
              <a:buSzPct val="150000"/>
            </a:pPr>
            <a:endParaRPr lang="pl-PL" sz="2100" b="1" dirty="0">
              <a:solidFill>
                <a:schemeClr val="tx1"/>
              </a:solidFill>
              <a:cs typeface="Poppins Medium" panose="00000600000000000000" pitchFamily="2" charset="-18"/>
            </a:endParaRPr>
          </a:p>
          <a:p>
            <a:pPr marL="457200" indent="-457200">
              <a:spcAft>
                <a:spcPts val="8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100" dirty="0">
                <a:solidFill>
                  <a:schemeClr val="tx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Dolnośląski Fundusz Pomocy Rozwojowej  </a:t>
            </a:r>
            <a:r>
              <a:rPr lang="pl-PL" sz="2200" b="1" dirty="0">
                <a:solidFill>
                  <a:srgbClr val="FFB700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- 5 mln zł</a:t>
            </a:r>
          </a:p>
          <a:p>
            <a:pPr marL="457200" indent="-457200">
              <a:spcAft>
                <a:spcPts val="8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100" dirty="0">
                <a:solidFill>
                  <a:schemeClr val="tx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Innowacyjny Dolny Śląsk </a:t>
            </a:r>
            <a:r>
              <a:rPr lang="pl-PL" sz="2200" b="1" dirty="0">
                <a:solidFill>
                  <a:srgbClr val="FFB700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3 mln 435 tys. zł</a:t>
            </a:r>
          </a:p>
          <a:p>
            <a:pPr marL="457200" indent="-457200">
              <a:spcAft>
                <a:spcPts val="8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100" dirty="0">
                <a:solidFill>
                  <a:schemeClr val="tx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Dolnośląska </a:t>
            </a:r>
            <a:r>
              <a:rPr lang="pl-PL" sz="2100" dirty="0" err="1">
                <a:solidFill>
                  <a:schemeClr val="tx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OdNowa</a:t>
            </a:r>
            <a:r>
              <a:rPr lang="pl-PL" sz="2100" dirty="0">
                <a:solidFill>
                  <a:schemeClr val="tx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. Regiony Rewitalizacji </a:t>
            </a:r>
            <a:r>
              <a:rPr lang="pl-PL" sz="2200" b="1" dirty="0">
                <a:solidFill>
                  <a:srgbClr val="FFB700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2 mln 091 tys. zł</a:t>
            </a:r>
          </a:p>
          <a:p>
            <a:pPr marL="457200" indent="-457200">
              <a:spcAft>
                <a:spcPts val="8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100" dirty="0">
                <a:solidFill>
                  <a:schemeClr val="tx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Punkty Informacyjne Funduszy Europejskich </a:t>
            </a:r>
            <a:r>
              <a:rPr lang="pl-PL" sz="2200" b="1" dirty="0">
                <a:solidFill>
                  <a:srgbClr val="FFB700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1 mln 900 tys. zł</a:t>
            </a:r>
          </a:p>
          <a:p>
            <a:pPr marL="457200" indent="-457200">
              <a:spcAft>
                <a:spcPts val="8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100" dirty="0">
                <a:solidFill>
                  <a:schemeClr val="tx1"/>
                </a:solidFill>
                <a:effectLst/>
                <a:latin typeface="Poppins Medium" panose="00000600000000000000" pitchFamily="2" charset="-18"/>
                <a:ea typeface="Times New Roman" panose="02020603050405020304" pitchFamily="18" charset="0"/>
                <a:cs typeface="Poppins Medium" panose="00000600000000000000" pitchFamily="2" charset="-18"/>
              </a:rPr>
              <a:t>Wsparcie implementacji Funduszu Sprawiedliwej Transformacji na terenie subregionu wałbrzyskiego </a:t>
            </a:r>
            <a:br>
              <a:rPr lang="pl-PL" sz="2100" dirty="0">
                <a:solidFill>
                  <a:schemeClr val="tx1"/>
                </a:solidFill>
                <a:latin typeface="Poppins Medium" panose="00000600000000000000" pitchFamily="2" charset="-18"/>
                <a:ea typeface="Times New Roman" panose="02020603050405020304" pitchFamily="18" charset="0"/>
                <a:cs typeface="Poppins Medium" panose="00000600000000000000" pitchFamily="2" charset="-18"/>
              </a:rPr>
            </a:br>
            <a:r>
              <a:rPr lang="pl-PL" sz="2200" b="1" dirty="0">
                <a:solidFill>
                  <a:srgbClr val="FFB700"/>
                </a:solidFill>
                <a:effectLst/>
                <a:latin typeface="Poppins Medium" panose="00000600000000000000" pitchFamily="2" charset="-18"/>
                <a:ea typeface="Times New Roman" panose="02020603050405020304" pitchFamily="18" charset="0"/>
                <a:cs typeface="Poppins Medium" panose="00000600000000000000" pitchFamily="2" charset="-18"/>
              </a:rPr>
              <a:t>- 1 mln 25 tys. zł</a:t>
            </a:r>
          </a:p>
          <a:p>
            <a:pPr marL="457200" indent="-457200">
              <a:spcAft>
                <a:spcPts val="8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100" dirty="0">
                <a:solidFill>
                  <a:schemeClr val="tx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Wsparcie rozwoju gospodarczego, w tym rozwój przedsiębiorczości i sieci współpracy </a:t>
            </a:r>
            <a:r>
              <a:rPr lang="pl-PL" sz="2200" b="1" dirty="0">
                <a:solidFill>
                  <a:srgbClr val="FFB700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483 tys. zł</a:t>
            </a:r>
            <a:br>
              <a:rPr lang="pl-PL" sz="2100" b="1" dirty="0"/>
            </a:br>
            <a:endParaRPr lang="pl-PL" sz="2100" b="1" dirty="0"/>
          </a:p>
        </p:txBody>
      </p:sp>
      <p:sp>
        <p:nvSpPr>
          <p:cNvPr id="18" name="Prostokąt: zaokrąglone rogi 17">
            <a:extLst>
              <a:ext uri="{FF2B5EF4-FFF2-40B4-BE49-F238E27FC236}">
                <a16:creationId xmlns:a16="http://schemas.microsoft.com/office/drawing/2014/main" id="{83E971CB-C1D0-7595-CDC4-8E7D1BBFAD99}"/>
              </a:ext>
            </a:extLst>
          </p:cNvPr>
          <p:cNvSpPr/>
          <p:nvPr/>
        </p:nvSpPr>
        <p:spPr>
          <a:xfrm>
            <a:off x="704825" y="3923044"/>
            <a:ext cx="5145883" cy="159500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l-PL" b="1" dirty="0"/>
              <a:t>Infrastruktura </a:t>
            </a:r>
            <a:br>
              <a:rPr lang="pl-PL" b="1" dirty="0"/>
            </a:br>
            <a:r>
              <a:rPr lang="pl-PL" b="1" dirty="0"/>
              <a:t>ochrony zdrowia </a:t>
            </a:r>
            <a:br>
              <a:rPr lang="pl-PL" b="1" dirty="0"/>
            </a:br>
            <a:r>
              <a:rPr lang="pl-PL" b="1" dirty="0"/>
              <a:t>652 593 031 zł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D82038FE-74D9-5EFA-C7EA-C786A588F0EB}"/>
              </a:ext>
            </a:extLst>
          </p:cNvPr>
          <p:cNvSpPr txBox="1"/>
          <p:nvPr/>
        </p:nvSpPr>
        <p:spPr>
          <a:xfrm>
            <a:off x="958856" y="4288100"/>
            <a:ext cx="46378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Wsparcie rozwoju gospodarczego</a:t>
            </a:r>
          </a:p>
        </p:txBody>
      </p:sp>
      <p:sp>
        <p:nvSpPr>
          <p:cNvPr id="23" name="AutoShape 18">
            <a:extLst>
              <a:ext uri="{FF2B5EF4-FFF2-40B4-BE49-F238E27FC236}">
                <a16:creationId xmlns:a16="http://schemas.microsoft.com/office/drawing/2014/main" id="{56149721-F193-3165-A3D5-56E9D6387920}"/>
              </a:ext>
            </a:extLst>
          </p:cNvPr>
          <p:cNvSpPr/>
          <p:nvPr/>
        </p:nvSpPr>
        <p:spPr>
          <a:xfrm flipH="1" flipV="1">
            <a:off x="5701878" y="4719777"/>
            <a:ext cx="1327108" cy="11191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9" name="AutoShape 18">
            <a:extLst>
              <a:ext uri="{FF2B5EF4-FFF2-40B4-BE49-F238E27FC236}">
                <a16:creationId xmlns:a16="http://schemas.microsoft.com/office/drawing/2014/main" id="{718549DA-56B8-EAF8-8262-8D971D5AB428}"/>
              </a:ext>
            </a:extLst>
          </p:cNvPr>
          <p:cNvSpPr/>
          <p:nvPr/>
        </p:nvSpPr>
        <p:spPr>
          <a:xfrm flipH="1" flipV="1">
            <a:off x="7010398" y="2095500"/>
            <a:ext cx="1053501" cy="11150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13" name="AutoShape 18">
            <a:extLst>
              <a:ext uri="{FF2B5EF4-FFF2-40B4-BE49-F238E27FC236}">
                <a16:creationId xmlns:a16="http://schemas.microsoft.com/office/drawing/2014/main" id="{0C31CE9D-F842-D796-8427-71E708610F4F}"/>
              </a:ext>
            </a:extLst>
          </p:cNvPr>
          <p:cNvSpPr/>
          <p:nvPr/>
        </p:nvSpPr>
        <p:spPr>
          <a:xfrm flipV="1">
            <a:off x="7021805" y="2080413"/>
            <a:ext cx="4222" cy="2639359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750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73BCB2-DC6C-51DB-2992-E03D65D555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1279FC65-B14B-A858-5F86-7B9995345C4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dash"/>
            <a:miter/>
          </a:ln>
        </p:spPr>
        <p:txBody>
          <a:bodyPr/>
          <a:lstStyle/>
          <a:p>
            <a:endParaRPr lang="pl-PL" dirty="0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D3579AFE-6D5B-2C09-5FD9-969142D1976A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944D77CD-6183-721A-8597-FB88BD5A7BCD}"/>
              </a:ext>
            </a:extLst>
          </p:cNvPr>
          <p:cNvGrpSpPr/>
          <p:nvPr/>
        </p:nvGrpSpPr>
        <p:grpSpPr>
          <a:xfrm>
            <a:off x="777240" y="572299"/>
            <a:ext cx="7881159" cy="1322380"/>
            <a:chOff x="0" y="0"/>
            <a:chExt cx="2075696" cy="348281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7DD262DF-A060-0279-0E69-FD517B508E2A}"/>
                </a:ext>
              </a:extLst>
            </p:cNvPr>
            <p:cNvSpPr/>
            <p:nvPr/>
          </p:nvSpPr>
          <p:spPr>
            <a:xfrm>
              <a:off x="0" y="0"/>
              <a:ext cx="2075696" cy="348281"/>
            </a:xfrm>
            <a:custGeom>
              <a:avLst/>
              <a:gdLst/>
              <a:ahLst/>
              <a:cxnLst/>
              <a:rect l="l" t="t" r="r" b="b"/>
              <a:pathLst>
                <a:path w="2075696" h="348281">
                  <a:moveTo>
                    <a:pt x="1872496" y="0"/>
                  </a:moveTo>
                  <a:cubicBezTo>
                    <a:pt x="1984721" y="0"/>
                    <a:pt x="2075696" y="77965"/>
                    <a:pt x="2075696" y="174141"/>
                  </a:cubicBezTo>
                  <a:cubicBezTo>
                    <a:pt x="2075696" y="270316"/>
                    <a:pt x="1984721" y="348281"/>
                    <a:pt x="1872496" y="348281"/>
                  </a:cubicBezTo>
                  <a:lnTo>
                    <a:pt x="203200" y="348281"/>
                  </a:lnTo>
                  <a:cubicBezTo>
                    <a:pt x="90976" y="348281"/>
                    <a:pt x="0" y="270316"/>
                    <a:pt x="0" y="174141"/>
                  </a:cubicBezTo>
                  <a:cubicBezTo>
                    <a:pt x="0" y="7796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BBD282C5-74BD-8A50-6BAF-57F06F311F75}"/>
                </a:ext>
              </a:extLst>
            </p:cNvPr>
            <p:cNvSpPr txBox="1"/>
            <p:nvPr/>
          </p:nvSpPr>
          <p:spPr>
            <a:xfrm>
              <a:off x="0" y="-66675"/>
              <a:ext cx="2075696" cy="41495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67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C8757428-D041-470B-177B-BE3DCDA1BB8D}"/>
              </a:ext>
            </a:extLst>
          </p:cNvPr>
          <p:cNvSpPr txBox="1"/>
          <p:nvPr/>
        </p:nvSpPr>
        <p:spPr>
          <a:xfrm>
            <a:off x="11105435" y="578201"/>
            <a:ext cx="6405325" cy="8158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6684"/>
              </a:lnSpc>
            </a:pPr>
            <a:r>
              <a:rPr lang="pl-PL" sz="4774" b="1" dirty="0">
                <a:solidFill>
                  <a:srgbClr val="FFFFFF"/>
                </a:solidFill>
                <a:latin typeface="Poppins Heavy"/>
                <a:ea typeface="Poppins Heavy"/>
                <a:cs typeface="Poppins Heavy"/>
                <a:sym typeface="Poppins Heavy"/>
              </a:rPr>
              <a:t>OCHRONA ZDROWIA</a:t>
            </a:r>
            <a:endParaRPr lang="en-US" sz="4774" b="1" dirty="0">
              <a:solidFill>
                <a:srgbClr val="FFFFFF"/>
              </a:solidFill>
              <a:latin typeface="Poppins Heavy"/>
              <a:ea typeface="Poppins Heavy"/>
              <a:cs typeface="Poppins Heavy"/>
              <a:sym typeface="Poppins Heavy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0248C821-A74D-67DF-3492-410938CC68EC}"/>
              </a:ext>
            </a:extLst>
          </p:cNvPr>
          <p:cNvSpPr txBox="1"/>
          <p:nvPr/>
        </p:nvSpPr>
        <p:spPr>
          <a:xfrm>
            <a:off x="1502995" y="781281"/>
            <a:ext cx="6429647" cy="8591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119"/>
              </a:lnSpc>
            </a:pPr>
            <a:r>
              <a:rPr lang="pl-PL" sz="4909" b="1" spc="196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764 mln 006 tys. zł </a:t>
            </a:r>
          </a:p>
        </p:txBody>
      </p:sp>
      <p:sp>
        <p:nvSpPr>
          <p:cNvPr id="27" name="Prostokąt: zaokrąglone rogi 26">
            <a:extLst>
              <a:ext uri="{FF2B5EF4-FFF2-40B4-BE49-F238E27FC236}">
                <a16:creationId xmlns:a16="http://schemas.microsoft.com/office/drawing/2014/main" id="{9BDF8C0C-B32A-73D8-61CF-51DA8C9424A7}"/>
              </a:ext>
            </a:extLst>
          </p:cNvPr>
          <p:cNvSpPr/>
          <p:nvPr/>
        </p:nvSpPr>
        <p:spPr>
          <a:xfrm>
            <a:off x="675762" y="2185936"/>
            <a:ext cx="3677835" cy="157553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l-PL" b="1"/>
              <a:t>Infrastruktura </a:t>
            </a:r>
            <a:br>
              <a:rPr lang="pl-PL" b="1"/>
            </a:br>
            <a:r>
              <a:rPr lang="pl-PL" b="1"/>
              <a:t>ochrony zdrowia </a:t>
            </a:r>
            <a:br>
              <a:rPr lang="pl-PL" b="1"/>
            </a:br>
            <a:r>
              <a:rPr lang="pl-PL" b="1"/>
              <a:t>652 593 031 zł</a:t>
            </a:r>
            <a:endParaRPr lang="pl-PL" b="1" dirty="0"/>
          </a:p>
        </p:txBody>
      </p:sp>
      <p:sp>
        <p:nvSpPr>
          <p:cNvPr id="10" name="Prostokąt: zaokrąglone rogi 9">
            <a:extLst>
              <a:ext uri="{FF2B5EF4-FFF2-40B4-BE49-F238E27FC236}">
                <a16:creationId xmlns:a16="http://schemas.microsoft.com/office/drawing/2014/main" id="{82FA487E-0C9D-B884-56A0-4A605F603FD5}"/>
              </a:ext>
            </a:extLst>
          </p:cNvPr>
          <p:cNvSpPr/>
          <p:nvPr/>
        </p:nvSpPr>
        <p:spPr>
          <a:xfrm>
            <a:off x="5086536" y="2185936"/>
            <a:ext cx="3677835" cy="1575536"/>
          </a:xfrm>
          <a:prstGeom prst="roundRect">
            <a:avLst>
              <a:gd name="adj" fmla="val 15515"/>
            </a:avLst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: zaokrąglone rogi 10">
            <a:extLst>
              <a:ext uri="{FF2B5EF4-FFF2-40B4-BE49-F238E27FC236}">
                <a16:creationId xmlns:a16="http://schemas.microsoft.com/office/drawing/2014/main" id="{8A34ACE8-4F7F-EC59-77AD-F4D4FB15276F}"/>
              </a:ext>
            </a:extLst>
          </p:cNvPr>
          <p:cNvSpPr/>
          <p:nvPr/>
        </p:nvSpPr>
        <p:spPr>
          <a:xfrm>
            <a:off x="13863405" y="2185936"/>
            <a:ext cx="3677835" cy="1575536"/>
          </a:xfrm>
          <a:prstGeom prst="roundRect">
            <a:avLst>
              <a:gd name="adj" fmla="val 15515"/>
            </a:avLst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rostokąt: zaokrąglone rogi 12">
            <a:extLst>
              <a:ext uri="{FF2B5EF4-FFF2-40B4-BE49-F238E27FC236}">
                <a16:creationId xmlns:a16="http://schemas.microsoft.com/office/drawing/2014/main" id="{68B2C803-0D4D-F2FB-9AF8-AA5228BD65B5}"/>
              </a:ext>
            </a:extLst>
          </p:cNvPr>
          <p:cNvSpPr/>
          <p:nvPr/>
        </p:nvSpPr>
        <p:spPr>
          <a:xfrm>
            <a:off x="9497311" y="2185936"/>
            <a:ext cx="3677835" cy="1575536"/>
          </a:xfrm>
          <a:prstGeom prst="roundRect">
            <a:avLst>
              <a:gd name="adj" fmla="val 15515"/>
            </a:avLst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146DD98E-5DD2-5F70-2265-3245DC562029}"/>
              </a:ext>
            </a:extLst>
          </p:cNvPr>
          <p:cNvSpPr/>
          <p:nvPr/>
        </p:nvSpPr>
        <p:spPr>
          <a:xfrm>
            <a:off x="675760" y="3921043"/>
            <a:ext cx="8315839" cy="5177686"/>
          </a:xfrm>
          <a:prstGeom prst="round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Prostokąt: zaokrąglone rogi 14">
            <a:extLst>
              <a:ext uri="{FF2B5EF4-FFF2-40B4-BE49-F238E27FC236}">
                <a16:creationId xmlns:a16="http://schemas.microsoft.com/office/drawing/2014/main" id="{378233E4-74BB-785D-18E8-8DC817635673}"/>
              </a:ext>
            </a:extLst>
          </p:cNvPr>
          <p:cNvSpPr/>
          <p:nvPr/>
        </p:nvSpPr>
        <p:spPr>
          <a:xfrm>
            <a:off x="9276738" y="3921043"/>
            <a:ext cx="8315839" cy="5872089"/>
          </a:xfrm>
          <a:prstGeom prst="round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A3AE7E91-3A40-AE8B-0AF9-B659E7F56E23}"/>
              </a:ext>
            </a:extLst>
          </p:cNvPr>
          <p:cNvSpPr txBox="1"/>
          <p:nvPr/>
        </p:nvSpPr>
        <p:spPr>
          <a:xfrm>
            <a:off x="1068728" y="4129285"/>
            <a:ext cx="7769697" cy="663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SzPct val="150000"/>
              <a:defRPr/>
            </a:pPr>
            <a:r>
              <a:rPr lang="pl-PL" altLang="pl-PL" sz="1700" b="1" dirty="0">
                <a:latin typeface="Poppins Medium" panose="00000600000000000000" pitchFamily="2" charset="-18"/>
                <a:cs typeface="Poppins Medium" panose="00000600000000000000" pitchFamily="2" charset="-18"/>
              </a:rPr>
              <a:t>Infrastruktura ochrony zdrowia: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Dolnośląskie Centrum Onkologii, Pulmonologii i Hematologii </a:t>
            </a:r>
            <a:b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</a:br>
            <a: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– nowa siedziba „Nowy Szpital Onkologiczny”: budowa szpitala </a:t>
            </a:r>
            <a:b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</a:br>
            <a:r>
              <a:rPr lang="pl-PL" altLang="pl-PL" sz="1700" b="1" dirty="0">
                <a:solidFill>
                  <a:schemeClr val="bg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256 mln 026 tys. zł </a:t>
            </a:r>
            <a:r>
              <a:rPr lang="pl-PL" altLang="pl-PL" sz="1700" dirty="0">
                <a:solidFill>
                  <a:schemeClr val="bg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(wkład własny województwa)</a:t>
            </a:r>
            <a: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; zakup wyposażenia w szpitalu w zakresie AOS i świadczeń jednodniowych </a:t>
            </a:r>
            <a:b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</a:br>
            <a:r>
              <a:rPr lang="pl-PL" altLang="pl-PL" sz="1700" b="1" dirty="0">
                <a:solidFill>
                  <a:schemeClr val="bg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17 mln 461 tys. zł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Wojewódzki Szpital Specjalistyczny w Legnicy – przebudowa</a:t>
            </a:r>
            <a:b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</a:br>
            <a: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 i modernizacja Oddziału Pediatrycznego i Chirurgii Dziecięcej </a:t>
            </a:r>
            <a:b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</a:br>
            <a:r>
              <a:rPr lang="pl-PL" altLang="pl-PL" sz="1700" b="1" dirty="0">
                <a:solidFill>
                  <a:schemeClr val="bg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12 mln 336 tys. zł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Wojewódzki Szpital Specjalistyczny im. J. </a:t>
            </a:r>
            <a:r>
              <a:rPr lang="pl-PL" altLang="pl-PL" sz="1700" dirty="0" err="1">
                <a:latin typeface="Poppins Medium" panose="00000600000000000000" pitchFamily="2" charset="-18"/>
                <a:cs typeface="Poppins Medium" panose="00000600000000000000" pitchFamily="2" charset="-18"/>
              </a:rPr>
              <a:t>Gromkowskiego</a:t>
            </a:r>
            <a: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 </a:t>
            </a:r>
            <a:b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</a:br>
            <a: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– budowa Centrum Psychiatrii dla Dzieci i Młodzieży </a:t>
            </a:r>
            <a:b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</a:br>
            <a:r>
              <a:rPr lang="pl-PL" altLang="pl-PL" sz="1700" b="1" dirty="0">
                <a:solidFill>
                  <a:schemeClr val="bg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11 mln 480 tys. zł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Wojewódzki Szpital Specjalistyczny we Wrocławiu – utworzenie Senioralnego Centrum Innowacyjnej Rehabilitacji </a:t>
            </a:r>
            <a:b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</a:br>
            <a:r>
              <a:rPr lang="pl-PL" altLang="pl-PL" sz="1700" b="1" dirty="0">
                <a:solidFill>
                  <a:schemeClr val="bg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10 mln zł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endParaRPr lang="pl-PL" altLang="pl-PL" sz="1600" dirty="0">
              <a:latin typeface="Poppins Medium" panose="00000600000000000000" pitchFamily="2" charset="-18"/>
              <a:cs typeface="Poppins Medium" panose="00000600000000000000" pitchFamily="2" charset="-18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endParaRPr lang="pl-PL" altLang="pl-PL" sz="1600" dirty="0">
              <a:latin typeface="Poppins Medium" panose="00000600000000000000" pitchFamily="2" charset="-18"/>
              <a:cs typeface="Poppins Medium" panose="00000600000000000000" pitchFamily="2" charset="-18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endParaRPr lang="pl-PL" altLang="pl-PL" sz="1600" dirty="0">
              <a:latin typeface="Poppins Medium" panose="00000600000000000000" pitchFamily="2" charset="-18"/>
              <a:cs typeface="Poppins Medium" panose="00000600000000000000" pitchFamily="2" charset="-18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endParaRPr lang="pl-PL" altLang="pl-PL" sz="1600" dirty="0">
              <a:latin typeface="Poppins Medium" panose="00000600000000000000" pitchFamily="2" charset="-18"/>
              <a:cs typeface="Poppins Medium" panose="00000600000000000000" pitchFamily="2" charset="-18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endParaRPr lang="pl-PL" altLang="pl-PL" sz="1600" dirty="0">
              <a:solidFill>
                <a:schemeClr val="bg1"/>
              </a:solidFill>
              <a:latin typeface="Poppins Medium" panose="00000600000000000000" pitchFamily="2" charset="-18"/>
              <a:cs typeface="Poppins Medium" panose="00000600000000000000" pitchFamily="2" charset="-18"/>
            </a:endParaRP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EF01E438-4AAF-CFEF-764B-AADF11CB5597}"/>
              </a:ext>
            </a:extLst>
          </p:cNvPr>
          <p:cNvSpPr txBox="1"/>
          <p:nvPr/>
        </p:nvSpPr>
        <p:spPr>
          <a:xfrm>
            <a:off x="9741062" y="4129285"/>
            <a:ext cx="7769698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Specjalistyczny Szpital im. Alfreda Sokołowskiego w Wałbrzychu </a:t>
            </a:r>
            <a:b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</a:br>
            <a: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– budowa budynku pediatrycznego </a:t>
            </a:r>
            <a:r>
              <a:rPr lang="pl-PL" altLang="pl-PL" sz="1700" b="1" dirty="0">
                <a:solidFill>
                  <a:schemeClr val="bg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10 mln zł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Dolnośląski Szpital Specjalistyczny im. T. Marciniaka – Centrum Medycyny Ratunkowej - utworzenie Centrum Leczenia Chorób Naczyniowych Układu Nerwowego na bazie Oddziału Neurologii </a:t>
            </a:r>
            <a:b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</a:br>
            <a: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z Pododdziałem Urazowym oraz Pracowni Neuroradiologii Zabiegowej, Oddziału Neurochirurgii oraz Neurologii Dziecięcej </a:t>
            </a:r>
            <a:b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</a:br>
            <a:r>
              <a:rPr lang="pl-PL" altLang="pl-PL" sz="1700" b="1" dirty="0">
                <a:solidFill>
                  <a:schemeClr val="bg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7 mln 168 tys. zł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Wojewódzki Zespół Opieki Zdrowotnej we Wrocławiu – wykonanie kompleksowej modernizacji budynku służącego rehabilitacji </a:t>
            </a:r>
            <a:b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</a:br>
            <a:r>
              <a:rPr lang="pl-PL" altLang="pl-PL" sz="1700" b="1" dirty="0">
                <a:solidFill>
                  <a:schemeClr val="bg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6 mln 179 tys. zł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pl-PL" altLang="pl-PL" sz="16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Wojewódzkie Centrum Szpitalne Kotliny Jeleniogórskiej - dostosowanie istniejącego traktu porodowego do obowiązujących przepisów, wymogów sanitarnych ze szczególnym uwzględnieniem obszaru porodowego i sali cięć cesarskich wraz z wymianą wyposażenia </a:t>
            </a:r>
            <a:br>
              <a:rPr lang="pl-PL" altLang="pl-PL" sz="1600" dirty="0">
                <a:latin typeface="Poppins Medium" panose="00000600000000000000" pitchFamily="2" charset="-18"/>
                <a:cs typeface="Poppins Medium" panose="00000600000000000000" pitchFamily="2" charset="-18"/>
              </a:rPr>
            </a:br>
            <a:r>
              <a:rPr lang="pl-PL" altLang="pl-PL" sz="1600" b="1" dirty="0">
                <a:solidFill>
                  <a:schemeClr val="bg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4 mln 475 tys. zł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endParaRPr lang="pl-PL" altLang="pl-PL" sz="1700" dirty="0">
              <a:latin typeface="Poppins Medium" panose="00000600000000000000" pitchFamily="2" charset="-18"/>
              <a:cs typeface="Poppins Medium" panose="00000600000000000000" pitchFamily="2" charset="-18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endParaRPr lang="pl-PL" altLang="pl-PL" sz="1700" dirty="0">
              <a:solidFill>
                <a:schemeClr val="bg1"/>
              </a:solidFill>
              <a:latin typeface="Poppins Medium" panose="00000600000000000000" pitchFamily="2" charset="-18"/>
              <a:cs typeface="Poppins Medium" panose="00000600000000000000" pitchFamily="2" charset="-18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endParaRPr lang="pl-PL" altLang="pl-PL" sz="1700" dirty="0">
              <a:solidFill>
                <a:schemeClr val="bg1"/>
              </a:solidFill>
              <a:latin typeface="Poppins Medium" panose="00000600000000000000" pitchFamily="2" charset="-18"/>
              <a:cs typeface="Poppins Medium" panose="00000600000000000000" pitchFamily="2" charset="-18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endParaRPr lang="pl-PL" altLang="pl-PL" sz="1700" dirty="0">
              <a:solidFill>
                <a:schemeClr val="bg1"/>
              </a:solidFill>
              <a:latin typeface="Poppins Medium" panose="00000600000000000000" pitchFamily="2" charset="-18"/>
              <a:cs typeface="Poppins Medium" panose="00000600000000000000" pitchFamily="2" charset="-18"/>
            </a:endParaRPr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DF95F3BE-8F65-A257-D466-6D2613660456}"/>
              </a:ext>
            </a:extLst>
          </p:cNvPr>
          <p:cNvSpPr txBox="1"/>
          <p:nvPr/>
        </p:nvSpPr>
        <p:spPr>
          <a:xfrm>
            <a:off x="484460" y="2360605"/>
            <a:ext cx="386913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>
                <a:latin typeface="Poppins Bold" panose="00000800000000000000" charset="-18"/>
                <a:cs typeface="Poppins Bold" panose="00000800000000000000" charset="-18"/>
              </a:rPr>
              <a:t>Infrastruktura </a:t>
            </a:r>
            <a:br>
              <a:rPr lang="pl-PL" sz="2400" dirty="0">
                <a:latin typeface="Poppins Bold" panose="00000800000000000000" charset="-18"/>
                <a:cs typeface="Poppins Bold" panose="00000800000000000000" charset="-18"/>
              </a:rPr>
            </a:br>
            <a:r>
              <a:rPr lang="pl-PL" sz="2400" dirty="0">
                <a:latin typeface="Poppins Bold" panose="00000800000000000000" charset="-18"/>
                <a:cs typeface="Poppins Bold" panose="00000800000000000000" charset="-18"/>
              </a:rPr>
              <a:t>ochrony zdrowia </a:t>
            </a:r>
            <a:br>
              <a:rPr lang="pl-PL" sz="2400" dirty="0">
                <a:latin typeface="Poppins Bold" panose="00000800000000000000" charset="-18"/>
                <a:cs typeface="Poppins Bold" panose="00000800000000000000" charset="-18"/>
              </a:rPr>
            </a:br>
            <a:r>
              <a:rPr lang="pl-PL" sz="2400" dirty="0">
                <a:solidFill>
                  <a:srgbClr val="FFAC00"/>
                </a:solidFill>
                <a:latin typeface="Poppins Bold" panose="00000800000000000000" charset="-18"/>
                <a:cs typeface="Poppins Bold" panose="00000800000000000000" charset="-18"/>
              </a:rPr>
              <a:t>652 mln 593 tys. zł</a:t>
            </a:r>
          </a:p>
          <a:p>
            <a:pPr algn="ctr"/>
            <a:endParaRPr lang="pl-PL" sz="1400" dirty="0"/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8673C751-AF40-1C76-18EA-AAEA6CD2FF64}"/>
              </a:ext>
            </a:extLst>
          </p:cNvPr>
          <p:cNvSpPr txBox="1"/>
          <p:nvPr/>
        </p:nvSpPr>
        <p:spPr>
          <a:xfrm>
            <a:off x="5194633" y="2330169"/>
            <a:ext cx="34221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latin typeface="Poppins Bold" panose="00000800000000000000" charset="-18"/>
                <a:cs typeface="Poppins Bold" panose="00000800000000000000" charset="-18"/>
              </a:rPr>
              <a:t>Staże podyplomowe lekarzy i lekarzy dentystów </a:t>
            </a:r>
          </a:p>
          <a:p>
            <a:pPr algn="ctr"/>
            <a:r>
              <a:rPr lang="pl-PL" sz="2400" dirty="0">
                <a:solidFill>
                  <a:srgbClr val="FFAC00"/>
                </a:solidFill>
                <a:latin typeface="Poppins Bold" panose="00000800000000000000" charset="-18"/>
                <a:cs typeface="Poppins Bold" panose="00000800000000000000" charset="-18"/>
              </a:rPr>
              <a:t>71 mln 857 tys. zł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7F246DD4-8CC5-0A9D-CEB9-BAF7902E5C1A}"/>
              </a:ext>
            </a:extLst>
          </p:cNvPr>
          <p:cNvSpPr txBox="1"/>
          <p:nvPr/>
        </p:nvSpPr>
        <p:spPr>
          <a:xfrm>
            <a:off x="9515388" y="2496650"/>
            <a:ext cx="36778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Medycyna pracy </a:t>
            </a:r>
            <a:b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</a:br>
            <a:r>
              <a:rPr lang="pl-PL" sz="2800" dirty="0">
                <a:solidFill>
                  <a:srgbClr val="FFAC00"/>
                </a:solidFill>
                <a:latin typeface="Poppins Bold" panose="00000800000000000000" charset="-18"/>
                <a:cs typeface="Poppins Bold" panose="00000800000000000000" charset="-18"/>
              </a:rPr>
              <a:t>16 mln zł</a:t>
            </a:r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55B95BB5-8792-90E7-2131-7F4A0A5282B8}"/>
              </a:ext>
            </a:extLst>
          </p:cNvPr>
          <p:cNvSpPr txBox="1"/>
          <p:nvPr/>
        </p:nvSpPr>
        <p:spPr>
          <a:xfrm>
            <a:off x="13743102" y="2435094"/>
            <a:ext cx="38691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latin typeface="Poppins Bold" panose="00000800000000000000" charset="-18"/>
                <a:cs typeface="Poppins Bold" panose="00000800000000000000" charset="-18"/>
              </a:rPr>
              <a:t>Programy stypendialne </a:t>
            </a:r>
          </a:p>
          <a:p>
            <a:pPr algn="ctr"/>
            <a:r>
              <a:rPr lang="pl-PL" sz="2000" dirty="0">
                <a:latin typeface="Poppins Bold" panose="00000800000000000000" charset="-18"/>
                <a:cs typeface="Poppins Bold" panose="00000800000000000000" charset="-18"/>
              </a:rPr>
              <a:t>dla kadry medycznej </a:t>
            </a:r>
            <a:br>
              <a:rPr lang="pl-PL" sz="2000" dirty="0">
                <a:latin typeface="Poppins Bold" panose="00000800000000000000" charset="-18"/>
                <a:cs typeface="Poppins Bold" panose="00000800000000000000" charset="-18"/>
              </a:rPr>
            </a:br>
            <a:r>
              <a:rPr lang="pl-PL" sz="2400" dirty="0">
                <a:solidFill>
                  <a:srgbClr val="FFAC00"/>
                </a:solidFill>
                <a:latin typeface="Poppins Bold" panose="00000800000000000000" charset="-18"/>
                <a:cs typeface="Poppins Bold" panose="00000800000000000000" charset="-18"/>
              </a:rPr>
              <a:t>4 mln 620 tys. zł</a:t>
            </a:r>
            <a:endParaRPr lang="pl-PL" sz="2000" dirty="0">
              <a:solidFill>
                <a:srgbClr val="FFAC00"/>
              </a:solidFill>
              <a:latin typeface="Poppins Bold" panose="00000800000000000000" charset="-18"/>
              <a:cs typeface="Poppins Bold" panose="0000080000000000000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6575756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66E4CA-637F-1766-9AC0-13C45EBE6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E53417E8-6BDD-8FA9-7E1A-1E5C7880F0E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dash"/>
            <a:miter/>
          </a:ln>
        </p:spPr>
        <p:txBody>
          <a:bodyPr/>
          <a:lstStyle/>
          <a:p>
            <a:endParaRPr lang="pl-PL" dirty="0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569CECE5-90DA-E3C7-A4A1-315D0B54EDBE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40200BE2-800F-F5A2-55A3-F02E5EF2DFF4}"/>
              </a:ext>
            </a:extLst>
          </p:cNvPr>
          <p:cNvGrpSpPr/>
          <p:nvPr/>
        </p:nvGrpSpPr>
        <p:grpSpPr>
          <a:xfrm>
            <a:off x="777240" y="572299"/>
            <a:ext cx="7881159" cy="1322380"/>
            <a:chOff x="0" y="0"/>
            <a:chExt cx="2075696" cy="348281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4F6F9656-409F-A139-9CED-3F732017B7BD}"/>
                </a:ext>
              </a:extLst>
            </p:cNvPr>
            <p:cNvSpPr/>
            <p:nvPr/>
          </p:nvSpPr>
          <p:spPr>
            <a:xfrm>
              <a:off x="0" y="0"/>
              <a:ext cx="2075696" cy="348281"/>
            </a:xfrm>
            <a:custGeom>
              <a:avLst/>
              <a:gdLst/>
              <a:ahLst/>
              <a:cxnLst/>
              <a:rect l="l" t="t" r="r" b="b"/>
              <a:pathLst>
                <a:path w="2075696" h="348281">
                  <a:moveTo>
                    <a:pt x="1872496" y="0"/>
                  </a:moveTo>
                  <a:cubicBezTo>
                    <a:pt x="1984721" y="0"/>
                    <a:pt x="2075696" y="77965"/>
                    <a:pt x="2075696" y="174141"/>
                  </a:cubicBezTo>
                  <a:cubicBezTo>
                    <a:pt x="2075696" y="270316"/>
                    <a:pt x="1984721" y="348281"/>
                    <a:pt x="1872496" y="348281"/>
                  </a:cubicBezTo>
                  <a:lnTo>
                    <a:pt x="203200" y="348281"/>
                  </a:lnTo>
                  <a:cubicBezTo>
                    <a:pt x="90976" y="348281"/>
                    <a:pt x="0" y="270316"/>
                    <a:pt x="0" y="174141"/>
                  </a:cubicBezTo>
                  <a:cubicBezTo>
                    <a:pt x="0" y="7796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32D43014-AE0D-7C84-C01D-5CB7D5D13295}"/>
                </a:ext>
              </a:extLst>
            </p:cNvPr>
            <p:cNvSpPr txBox="1"/>
            <p:nvPr/>
          </p:nvSpPr>
          <p:spPr>
            <a:xfrm>
              <a:off x="0" y="-66675"/>
              <a:ext cx="2075696" cy="41495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67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7FFE9850-72CF-D1D9-91DD-098F318B3F4E}"/>
              </a:ext>
            </a:extLst>
          </p:cNvPr>
          <p:cNvSpPr txBox="1"/>
          <p:nvPr/>
        </p:nvSpPr>
        <p:spPr>
          <a:xfrm>
            <a:off x="11105435" y="578201"/>
            <a:ext cx="6405325" cy="8158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6684"/>
              </a:lnSpc>
            </a:pPr>
            <a:r>
              <a:rPr lang="pl-PL" sz="4774" b="1" dirty="0">
                <a:solidFill>
                  <a:srgbClr val="FFFFFF"/>
                </a:solidFill>
                <a:latin typeface="Poppins Heavy"/>
                <a:ea typeface="Poppins Heavy"/>
                <a:cs typeface="Poppins Heavy"/>
                <a:sym typeface="Poppins Heavy"/>
              </a:rPr>
              <a:t>OCHRONA ZDROWIA</a:t>
            </a:r>
            <a:endParaRPr lang="en-US" sz="4774" b="1" dirty="0">
              <a:solidFill>
                <a:srgbClr val="FFFFFF"/>
              </a:solidFill>
              <a:latin typeface="Poppins Heavy"/>
              <a:ea typeface="Poppins Heavy"/>
              <a:cs typeface="Poppins Heavy"/>
              <a:sym typeface="Poppins Heavy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C9B314E4-1498-F215-6724-3DC8E4B2062D}"/>
              </a:ext>
            </a:extLst>
          </p:cNvPr>
          <p:cNvSpPr txBox="1"/>
          <p:nvPr/>
        </p:nvSpPr>
        <p:spPr>
          <a:xfrm>
            <a:off x="1502995" y="807793"/>
            <a:ext cx="6429647" cy="8591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119"/>
              </a:lnSpc>
            </a:pPr>
            <a:r>
              <a:rPr lang="pl-PL" sz="4909" b="1" spc="196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764 mln 006 tys. zł </a:t>
            </a:r>
          </a:p>
        </p:txBody>
      </p:sp>
      <p:sp>
        <p:nvSpPr>
          <p:cNvPr id="11" name="Prostokąt: zaokrąglone rogi 10">
            <a:extLst>
              <a:ext uri="{FF2B5EF4-FFF2-40B4-BE49-F238E27FC236}">
                <a16:creationId xmlns:a16="http://schemas.microsoft.com/office/drawing/2014/main" id="{ABFDFBF2-93BC-1B77-8E7A-9F7ED8A5212C}"/>
              </a:ext>
            </a:extLst>
          </p:cNvPr>
          <p:cNvSpPr/>
          <p:nvPr/>
        </p:nvSpPr>
        <p:spPr>
          <a:xfrm>
            <a:off x="9391338" y="1432440"/>
            <a:ext cx="3677835" cy="1575536"/>
          </a:xfrm>
          <a:prstGeom prst="roundRect">
            <a:avLst>
              <a:gd name="adj" fmla="val 15515"/>
            </a:avLst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D27A6D33-76E9-92C0-5151-A993B8AC0DF2}"/>
              </a:ext>
            </a:extLst>
          </p:cNvPr>
          <p:cNvSpPr/>
          <p:nvPr/>
        </p:nvSpPr>
        <p:spPr>
          <a:xfrm>
            <a:off x="661561" y="3298360"/>
            <a:ext cx="8315839" cy="4359740"/>
          </a:xfrm>
          <a:prstGeom prst="round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758CE579-8F2B-09D9-69F7-8C6AC6A82A38}"/>
              </a:ext>
            </a:extLst>
          </p:cNvPr>
          <p:cNvSpPr txBox="1"/>
          <p:nvPr/>
        </p:nvSpPr>
        <p:spPr>
          <a:xfrm>
            <a:off x="9479404" y="1644079"/>
            <a:ext cx="350170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50" dirty="0">
                <a:latin typeface="Poppins Bold" panose="00000800000000000000" charset="-18"/>
                <a:cs typeface="Poppins Bold" panose="00000800000000000000" charset="-18"/>
              </a:rPr>
              <a:t>Promocja </a:t>
            </a:r>
            <a:br>
              <a:rPr lang="pl-PL" sz="2050" dirty="0">
                <a:latin typeface="Poppins Bold" panose="00000800000000000000" charset="-18"/>
                <a:cs typeface="Poppins Bold" panose="00000800000000000000" charset="-18"/>
              </a:rPr>
            </a:br>
            <a:r>
              <a:rPr lang="pl-PL" sz="2050" dirty="0">
                <a:latin typeface="Poppins Bold" panose="00000800000000000000" charset="-18"/>
                <a:cs typeface="Poppins Bold" panose="00000800000000000000" charset="-18"/>
              </a:rPr>
              <a:t>i profilaktyka zdrowotna </a:t>
            </a:r>
            <a:br>
              <a:rPr lang="pl-PL" sz="2050" dirty="0">
                <a:latin typeface="Poppins Bold" panose="00000800000000000000" charset="-18"/>
                <a:cs typeface="Poppins Bold" panose="00000800000000000000" charset="-18"/>
              </a:rPr>
            </a:br>
            <a:r>
              <a:rPr lang="pl-PL" sz="2400" b="1" dirty="0">
                <a:solidFill>
                  <a:srgbClr val="FFAC00"/>
                </a:solidFill>
                <a:latin typeface="Poppins Bold" panose="00000800000000000000" charset="-18"/>
                <a:cs typeface="Poppins Bold" panose="00000800000000000000" charset="-18"/>
              </a:rPr>
              <a:t>12 mln 110 tys. zł</a:t>
            </a:r>
            <a:endParaRPr lang="pl-PL" sz="2050" b="1" dirty="0">
              <a:solidFill>
                <a:srgbClr val="FFAC00"/>
              </a:solidFill>
              <a:latin typeface="Poppins Bold" panose="00000800000000000000" charset="-18"/>
              <a:cs typeface="Poppins Bold" panose="00000800000000000000" charset="-18"/>
            </a:endParaRP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030F93FC-7F3A-C4D2-7429-41C8A6F6DA8E}"/>
              </a:ext>
            </a:extLst>
          </p:cNvPr>
          <p:cNvSpPr txBox="1"/>
          <p:nvPr/>
        </p:nvSpPr>
        <p:spPr>
          <a:xfrm>
            <a:off x="9906000" y="3504536"/>
            <a:ext cx="7434003" cy="7063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SzPct val="150000"/>
              <a:defRPr/>
            </a:pPr>
            <a:r>
              <a:rPr lang="pl-PL" sz="1600" b="1" dirty="0">
                <a:latin typeface="Poppins Medium" panose="00000600000000000000" pitchFamily="2" charset="-18"/>
                <a:cs typeface="Poppins Medium" panose="00000600000000000000" pitchFamily="2" charset="-18"/>
              </a:rPr>
              <a:t>Programy polityki zdrowotnej: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realizacja zadań w zakresie profilaktyki onkologicznej, profilaktyki chorób sercowo-naczyniowych, profilaktyki depresji poporodowej, cukrzycy typu I w grupie dzieci, profilaktyki e-uzależnień, profilaktyki nadwagi i otyłości, profilaktyki wad postawy oraz promocji zdrowia w grupie mężczyzn </a:t>
            </a:r>
            <a:r>
              <a:rPr lang="pl-PL" sz="1600" b="1" dirty="0">
                <a:solidFill>
                  <a:schemeClr val="bg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2 mln 600 tys. zł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programy polityki zdrowotnej finansowane ze środków Funduszy Europejskich dla Dolnego Śląska 2021-2027 </a:t>
            </a:r>
            <a:r>
              <a:rPr lang="pl-PL" sz="1600" b="1" dirty="0">
                <a:solidFill>
                  <a:schemeClr val="bg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1 mln 170 tys. zł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dofinansowanie programów realizowanych przez inne samorządy </a:t>
            </a:r>
            <a:br>
              <a:rPr lang="pl-PL" sz="1600" dirty="0">
                <a:latin typeface="Poppins Medium" panose="00000600000000000000" pitchFamily="2" charset="-18"/>
                <a:cs typeface="Poppins Medium" panose="00000600000000000000" pitchFamily="2" charset="-18"/>
              </a:rPr>
            </a:br>
            <a:r>
              <a:rPr lang="pl-PL" sz="1600" b="1" dirty="0">
                <a:solidFill>
                  <a:schemeClr val="bg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1 mln 410 tys. zł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wczesne wykrywanie nowotworów szyjki macicy </a:t>
            </a:r>
            <a:r>
              <a:rPr lang="pl-PL" sz="1600" b="1" dirty="0">
                <a:solidFill>
                  <a:schemeClr val="bg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1 mln 368 tys. zł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profilaktyka zaburzeń psychicznych dzieci i młodzieży </a:t>
            </a:r>
            <a:br>
              <a:rPr lang="pl-PL" sz="1600" dirty="0">
                <a:latin typeface="Poppins Medium" panose="00000600000000000000" pitchFamily="2" charset="-18"/>
                <a:cs typeface="Poppins Medium" panose="00000600000000000000" pitchFamily="2" charset="-18"/>
              </a:rPr>
            </a:br>
            <a:r>
              <a:rPr lang="pl-PL" sz="1600" b="1" dirty="0">
                <a:solidFill>
                  <a:schemeClr val="bg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1 mln 100 tys. zł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wczesne wykrywanie wad rozwojowych u noworodków i niemowląt </a:t>
            </a:r>
            <a:r>
              <a:rPr lang="pl-PL" sz="1600" b="1" dirty="0">
                <a:solidFill>
                  <a:schemeClr val="bg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1 mln 022 tys. zł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profilaktyka uzależnienia od tytoniu (nikotyny) </a:t>
            </a:r>
            <a:r>
              <a:rPr lang="pl-PL" sz="1600" b="1" dirty="0">
                <a:solidFill>
                  <a:schemeClr val="bg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1 mln zł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zachowanie płodności u pacjentów leczonych onkologicznie </a:t>
            </a:r>
            <a:br>
              <a:rPr lang="pl-PL" sz="1600" dirty="0">
                <a:latin typeface="Poppins Medium" panose="00000600000000000000" pitchFamily="2" charset="-18"/>
                <a:cs typeface="Poppins Medium" panose="00000600000000000000" pitchFamily="2" charset="-18"/>
              </a:rPr>
            </a:br>
            <a:r>
              <a:rPr lang="pl-PL" sz="1600" b="1" dirty="0">
                <a:solidFill>
                  <a:schemeClr val="bg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986 tys. zł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profilaktyka i rozwiązywanie problemów uzależnień </a:t>
            </a:r>
            <a:r>
              <a:rPr lang="pl-PL" sz="1600" b="1" dirty="0">
                <a:solidFill>
                  <a:schemeClr val="bg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900 tys. zł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wczesne wykrywanie osteoporozy </a:t>
            </a:r>
            <a:r>
              <a:rPr lang="pl-PL" sz="1600" b="1" dirty="0">
                <a:solidFill>
                  <a:schemeClr val="bg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552 tys. zł</a:t>
            </a:r>
          </a:p>
          <a:p>
            <a:endParaRPr lang="pl-PL" dirty="0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47525DBA-90A0-6BF3-23F0-4D91F9285F93}"/>
              </a:ext>
            </a:extLst>
          </p:cNvPr>
          <p:cNvSpPr txBox="1"/>
          <p:nvPr/>
        </p:nvSpPr>
        <p:spPr>
          <a:xfrm>
            <a:off x="1041513" y="3504536"/>
            <a:ext cx="761688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SzPct val="150000"/>
              <a:defRPr/>
            </a:pPr>
            <a:r>
              <a:rPr lang="pl-PL" altLang="pl-PL" sz="1700" b="1" dirty="0">
                <a:latin typeface="Poppins Medium" panose="00000600000000000000" pitchFamily="2" charset="-18"/>
                <a:cs typeface="Poppins Medium" panose="00000600000000000000" pitchFamily="2" charset="-18"/>
              </a:rPr>
              <a:t>Infrastruktura ochrony zdrowia c.d.:</a:t>
            </a:r>
            <a:endParaRPr lang="pl-PL" altLang="pl-PL" sz="1700" dirty="0">
              <a:latin typeface="Poppins Medium" panose="00000600000000000000" pitchFamily="2" charset="-18"/>
              <a:cs typeface="Poppins Medium" panose="00000600000000000000" pitchFamily="2" charset="-18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Wojewódzki Szpital dla Nerwowo i Psychicznie Chorych </a:t>
            </a:r>
            <a:b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</a:br>
            <a: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w Bolesławcu – modernizacja i dostosowanie budynków </a:t>
            </a:r>
            <a:b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</a:br>
            <a:r>
              <a:rPr lang="pl-PL" altLang="pl-PL" sz="1700" b="1" dirty="0">
                <a:solidFill>
                  <a:schemeClr val="bg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4 mln 430 tys. zł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Wojewódzki Szpital Rehabilitacyjny w Janowicach Wielkich </a:t>
            </a:r>
            <a:b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</a:br>
            <a: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– modernizacja pomieszczeń Oddziału Rehabilitacji Neurologicznej z ich przystosowaniem do potrzeb osób niepełnosprawnych </a:t>
            </a:r>
            <a:r>
              <a:rPr lang="pl-PL" altLang="pl-PL" sz="1700" b="1" dirty="0">
                <a:solidFill>
                  <a:schemeClr val="bg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4 mln 349 tys. zł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  <a:defRPr/>
            </a:pPr>
            <a: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  <a:t>Wojewódzki Szpital dla Nerwowo i Psychicznie Chorych w Lubiążu – modernizacja i dostosowanie budynku do obowiązujących norm i standardów – remont pomieszczeń Szpitala </a:t>
            </a:r>
            <a:br>
              <a:rPr lang="pl-PL" altLang="pl-PL" sz="1700" dirty="0">
                <a:latin typeface="Poppins Medium" panose="00000600000000000000" pitchFamily="2" charset="-18"/>
                <a:cs typeface="Poppins Medium" panose="00000600000000000000" pitchFamily="2" charset="-18"/>
              </a:rPr>
            </a:br>
            <a:r>
              <a:rPr lang="pl-PL" altLang="pl-PL" sz="1700" b="1" dirty="0">
                <a:solidFill>
                  <a:schemeClr val="bg1"/>
                </a:solidFill>
                <a:latin typeface="Poppins Medium" panose="00000600000000000000" pitchFamily="2" charset="-18"/>
                <a:cs typeface="Poppins Medium" panose="00000600000000000000" pitchFamily="2" charset="-18"/>
              </a:rPr>
              <a:t>– 4 mln 144 tys. zł</a:t>
            </a:r>
          </a:p>
          <a:p>
            <a:endParaRPr lang="pl-PL" sz="1700" dirty="0"/>
          </a:p>
        </p:txBody>
      </p:sp>
      <p:sp>
        <p:nvSpPr>
          <p:cNvPr id="10" name="Prostokąt: zaokrąglone rogi 9">
            <a:extLst>
              <a:ext uri="{FF2B5EF4-FFF2-40B4-BE49-F238E27FC236}">
                <a16:creationId xmlns:a16="http://schemas.microsoft.com/office/drawing/2014/main" id="{552ED37A-5A5C-D8FE-FC58-899FCFDB242A}"/>
              </a:ext>
            </a:extLst>
          </p:cNvPr>
          <p:cNvSpPr/>
          <p:nvPr/>
        </p:nvSpPr>
        <p:spPr>
          <a:xfrm>
            <a:off x="9296401" y="3298360"/>
            <a:ext cx="8315839" cy="6874340"/>
          </a:xfrm>
          <a:prstGeom prst="round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95612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03F4CB-0913-451D-B927-397E43A92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07DEF667-56E1-3420-B94B-8F9A7362C01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dash"/>
            <a:miter/>
          </a:ln>
        </p:spPr>
        <p:txBody>
          <a:bodyPr/>
          <a:lstStyle/>
          <a:p>
            <a:endParaRPr lang="pl-PL" dirty="0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A3E23A46-F8C9-7197-777F-7AD81145F0AC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E6F656DA-7D68-D796-C051-6113775BC1C2}"/>
              </a:ext>
            </a:extLst>
          </p:cNvPr>
          <p:cNvGrpSpPr/>
          <p:nvPr/>
        </p:nvGrpSpPr>
        <p:grpSpPr>
          <a:xfrm>
            <a:off x="777240" y="572299"/>
            <a:ext cx="7881159" cy="1322380"/>
            <a:chOff x="0" y="0"/>
            <a:chExt cx="2075696" cy="348281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117573CD-B7E5-CA7F-7DC0-4483717AA5A6}"/>
                </a:ext>
              </a:extLst>
            </p:cNvPr>
            <p:cNvSpPr/>
            <p:nvPr/>
          </p:nvSpPr>
          <p:spPr>
            <a:xfrm>
              <a:off x="0" y="0"/>
              <a:ext cx="2075696" cy="348281"/>
            </a:xfrm>
            <a:custGeom>
              <a:avLst/>
              <a:gdLst/>
              <a:ahLst/>
              <a:cxnLst/>
              <a:rect l="l" t="t" r="r" b="b"/>
              <a:pathLst>
                <a:path w="2075696" h="348281">
                  <a:moveTo>
                    <a:pt x="1872496" y="0"/>
                  </a:moveTo>
                  <a:cubicBezTo>
                    <a:pt x="1984721" y="0"/>
                    <a:pt x="2075696" y="77965"/>
                    <a:pt x="2075696" y="174141"/>
                  </a:cubicBezTo>
                  <a:cubicBezTo>
                    <a:pt x="2075696" y="270316"/>
                    <a:pt x="1984721" y="348281"/>
                    <a:pt x="1872496" y="348281"/>
                  </a:cubicBezTo>
                  <a:lnTo>
                    <a:pt x="203200" y="348281"/>
                  </a:lnTo>
                  <a:cubicBezTo>
                    <a:pt x="90976" y="348281"/>
                    <a:pt x="0" y="270316"/>
                    <a:pt x="0" y="174141"/>
                  </a:cubicBezTo>
                  <a:cubicBezTo>
                    <a:pt x="0" y="7796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ADD86272-7307-E534-E1A0-0C285D89BF2B}"/>
                </a:ext>
              </a:extLst>
            </p:cNvPr>
            <p:cNvSpPr txBox="1"/>
            <p:nvPr/>
          </p:nvSpPr>
          <p:spPr>
            <a:xfrm>
              <a:off x="0" y="-66675"/>
              <a:ext cx="2075696" cy="41495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67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8399BD99-53DB-6E3A-D8F8-3D213042184C}"/>
              </a:ext>
            </a:extLst>
          </p:cNvPr>
          <p:cNvSpPr txBox="1"/>
          <p:nvPr/>
        </p:nvSpPr>
        <p:spPr>
          <a:xfrm>
            <a:off x="11105435" y="578201"/>
            <a:ext cx="6405325" cy="8158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6684"/>
              </a:lnSpc>
            </a:pPr>
            <a:r>
              <a:rPr lang="pl-PL" sz="4774" b="1" dirty="0">
                <a:solidFill>
                  <a:srgbClr val="FFFFFF"/>
                </a:solidFill>
                <a:latin typeface="Poppins Heavy"/>
                <a:ea typeface="Poppins Heavy"/>
                <a:cs typeface="Poppins Heavy"/>
                <a:sym typeface="Poppins Heavy"/>
              </a:rPr>
              <a:t>KULTURA</a:t>
            </a:r>
            <a:endParaRPr lang="en-US" sz="4774" b="1" dirty="0">
              <a:solidFill>
                <a:srgbClr val="FFFFFF"/>
              </a:solidFill>
              <a:latin typeface="Poppins Heavy"/>
              <a:ea typeface="Poppins Heavy"/>
              <a:cs typeface="Poppins Heavy"/>
              <a:sym typeface="Poppins Heavy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43CE4099-D70C-3FC3-0EBF-1BD4B26C7FDF}"/>
              </a:ext>
            </a:extLst>
          </p:cNvPr>
          <p:cNvSpPr txBox="1"/>
          <p:nvPr/>
        </p:nvSpPr>
        <p:spPr>
          <a:xfrm>
            <a:off x="1609453" y="810125"/>
            <a:ext cx="6216732" cy="8591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119"/>
              </a:lnSpc>
            </a:pPr>
            <a:r>
              <a:rPr lang="pl-PL" sz="4909" b="1" spc="196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231 mln 304 tys. zł</a:t>
            </a:r>
            <a:endParaRPr lang="en-US" sz="4909" b="1" spc="196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sp>
        <p:nvSpPr>
          <p:cNvPr id="27" name="Prostokąt: zaokrąglone rogi 26">
            <a:extLst>
              <a:ext uri="{FF2B5EF4-FFF2-40B4-BE49-F238E27FC236}">
                <a16:creationId xmlns:a16="http://schemas.microsoft.com/office/drawing/2014/main" id="{D2DE7540-6985-47FB-A600-530918B46234}"/>
              </a:ext>
            </a:extLst>
          </p:cNvPr>
          <p:cNvSpPr/>
          <p:nvPr/>
        </p:nvSpPr>
        <p:spPr>
          <a:xfrm>
            <a:off x="947307" y="2213821"/>
            <a:ext cx="16490379" cy="667925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TextBox 12">
            <a:extLst>
              <a:ext uri="{FF2B5EF4-FFF2-40B4-BE49-F238E27FC236}">
                <a16:creationId xmlns:a16="http://schemas.microsoft.com/office/drawing/2014/main" id="{334FE7F3-B743-122B-5F06-72D4BF1F9E8E}"/>
              </a:ext>
            </a:extLst>
          </p:cNvPr>
          <p:cNvSpPr txBox="1"/>
          <p:nvPr/>
        </p:nvSpPr>
        <p:spPr>
          <a:xfrm>
            <a:off x="1891703" y="4257620"/>
            <a:ext cx="14504594" cy="4426212"/>
          </a:xfrm>
          <a:prstGeom prst="rect">
            <a:avLst/>
          </a:prstGeom>
        </p:spPr>
        <p:txBody>
          <a:bodyPr wrap="square" lIns="0" tIns="0" rIns="0" bIns="0" numCol="2" rtlCol="0" anchor="t">
            <a:spAutoFit/>
          </a:bodyPr>
          <a:lstStyle/>
          <a:p>
            <a:pPr marL="285750" lvl="0" indent="-285750">
              <a:lnSpc>
                <a:spcPct val="115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200" dirty="0">
                <a:effectLst/>
                <a:latin typeface="Poppins Medium" panose="00000600000000000000" pitchFamily="2" charset="-18"/>
                <a:ea typeface="Times New Roman" panose="02020603050405020304" pitchFamily="18" charset="0"/>
                <a:cs typeface="Poppins Medium" panose="00000600000000000000" pitchFamily="2" charset="-18"/>
              </a:rPr>
              <a:t>Teatr Polski we Wrocławiu</a:t>
            </a:r>
          </a:p>
          <a:p>
            <a:pPr marL="285750" lvl="0" indent="-285750">
              <a:lnSpc>
                <a:spcPct val="115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200" dirty="0">
                <a:effectLst/>
                <a:latin typeface="Poppins Medium" panose="00000600000000000000" pitchFamily="2" charset="-18"/>
                <a:ea typeface="Times New Roman" panose="02020603050405020304" pitchFamily="18" charset="0"/>
                <a:cs typeface="Poppins Medium" panose="00000600000000000000" pitchFamily="2" charset="-18"/>
              </a:rPr>
              <a:t>Wrocławski Teatr Pantomimy</a:t>
            </a:r>
          </a:p>
          <a:p>
            <a:pPr marL="285750" lvl="0" indent="-285750">
              <a:lnSpc>
                <a:spcPct val="115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200" dirty="0">
                <a:effectLst/>
                <a:latin typeface="Poppins Medium" panose="00000600000000000000" pitchFamily="2" charset="-18"/>
                <a:ea typeface="Times New Roman" panose="02020603050405020304" pitchFamily="18" charset="0"/>
                <a:cs typeface="Poppins Medium" panose="00000600000000000000" pitchFamily="2" charset="-18"/>
              </a:rPr>
              <a:t>Teatr Dramatyczny im. Szaniawskiego </a:t>
            </a:r>
            <a:br>
              <a:rPr lang="pl-PL" sz="2200" dirty="0">
                <a:effectLst/>
                <a:latin typeface="Poppins Medium" panose="00000600000000000000" pitchFamily="2" charset="-18"/>
                <a:ea typeface="Times New Roman" panose="02020603050405020304" pitchFamily="18" charset="0"/>
                <a:cs typeface="Poppins Medium" panose="00000600000000000000" pitchFamily="2" charset="-18"/>
              </a:rPr>
            </a:br>
            <a:r>
              <a:rPr lang="pl-PL" sz="2200" dirty="0">
                <a:effectLst/>
                <a:latin typeface="Poppins Medium" panose="00000600000000000000" pitchFamily="2" charset="-18"/>
                <a:ea typeface="Times New Roman" panose="02020603050405020304" pitchFamily="18" charset="0"/>
                <a:cs typeface="Poppins Medium" panose="00000600000000000000" pitchFamily="2" charset="-18"/>
              </a:rPr>
              <a:t>w Wałbrzychu</a:t>
            </a:r>
          </a:p>
          <a:p>
            <a:pPr marL="285750" lvl="0" indent="-285750">
              <a:lnSpc>
                <a:spcPct val="115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200" dirty="0">
                <a:effectLst/>
                <a:latin typeface="Poppins Medium" panose="00000600000000000000" pitchFamily="2" charset="-18"/>
                <a:ea typeface="Times New Roman" panose="02020603050405020304" pitchFamily="18" charset="0"/>
                <a:cs typeface="Poppins Medium" panose="00000600000000000000" pitchFamily="2" charset="-18"/>
              </a:rPr>
              <a:t>Teatr Modrzejewskiej w Legnicy</a:t>
            </a:r>
          </a:p>
          <a:p>
            <a:pPr marL="285750" lvl="0" indent="-285750">
              <a:lnSpc>
                <a:spcPct val="115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200" dirty="0">
                <a:effectLst/>
                <a:latin typeface="Poppins Medium" panose="00000600000000000000" pitchFamily="2" charset="-18"/>
                <a:ea typeface="Times New Roman" panose="02020603050405020304" pitchFamily="18" charset="0"/>
                <a:cs typeface="Poppins Medium" panose="00000600000000000000" pitchFamily="2" charset="-18"/>
              </a:rPr>
              <a:t>Opera Wrocławska</a:t>
            </a:r>
          </a:p>
          <a:p>
            <a:pPr marL="285750" lvl="0" indent="-285750">
              <a:lnSpc>
                <a:spcPct val="115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200" dirty="0">
                <a:effectLst/>
                <a:latin typeface="Poppins Medium" panose="00000600000000000000" pitchFamily="2" charset="-18"/>
                <a:ea typeface="Times New Roman" panose="02020603050405020304" pitchFamily="18" charset="0"/>
                <a:cs typeface="Poppins Medium" panose="00000600000000000000" pitchFamily="2" charset="-18"/>
              </a:rPr>
              <a:t>Narodowe Forum Muzyki</a:t>
            </a:r>
          </a:p>
          <a:p>
            <a:pPr marL="285750" lvl="0" indent="-285750">
              <a:lnSpc>
                <a:spcPct val="115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200" dirty="0">
                <a:effectLst/>
                <a:latin typeface="Poppins Medium" panose="00000600000000000000" pitchFamily="2" charset="-18"/>
                <a:ea typeface="Times New Roman" panose="02020603050405020304" pitchFamily="18" charset="0"/>
                <a:cs typeface="Poppins Medium" panose="00000600000000000000" pitchFamily="2" charset="-18"/>
              </a:rPr>
              <a:t>Filharmonia Sudecka w Wałbrzychu</a:t>
            </a:r>
          </a:p>
          <a:p>
            <a:pPr marL="285750" lvl="0" indent="-285750">
              <a:lnSpc>
                <a:spcPct val="115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200" dirty="0">
                <a:effectLst/>
                <a:latin typeface="Poppins Medium" panose="00000600000000000000" pitchFamily="2" charset="-18"/>
                <a:ea typeface="Times New Roman" panose="02020603050405020304" pitchFamily="18" charset="0"/>
                <a:cs typeface="Poppins Medium" panose="00000600000000000000" pitchFamily="2" charset="-18"/>
              </a:rPr>
              <a:t>Filharmonia Dolnośląska w Jeleniej Górze</a:t>
            </a:r>
          </a:p>
          <a:p>
            <a:pPr marL="285750" lvl="0" indent="-285750">
              <a:lnSpc>
                <a:spcPct val="115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200" dirty="0">
                <a:effectLst/>
                <a:latin typeface="Poppins Medium" panose="00000600000000000000" pitchFamily="2" charset="-18"/>
                <a:ea typeface="Times New Roman" panose="02020603050405020304" pitchFamily="18" charset="0"/>
                <a:cs typeface="Poppins Medium" panose="00000600000000000000" pitchFamily="2" charset="-18"/>
              </a:rPr>
              <a:t>Muzeum Gross-Rosen w Rogoźnicy</a:t>
            </a:r>
          </a:p>
          <a:p>
            <a:pPr marL="285750" lvl="0" indent="-285750">
              <a:lnSpc>
                <a:spcPct val="115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200" dirty="0">
                <a:effectLst/>
                <a:latin typeface="Poppins Medium" panose="00000600000000000000" pitchFamily="2" charset="-18"/>
                <a:ea typeface="Times New Roman" panose="02020603050405020304" pitchFamily="18" charset="0"/>
                <a:cs typeface="Poppins Medium" panose="00000600000000000000" pitchFamily="2" charset="-18"/>
              </a:rPr>
              <a:t>Muzeum Poczty i Telekomunikacji we Wrocławiu</a:t>
            </a:r>
          </a:p>
          <a:p>
            <a:pPr marL="285750" lvl="0" indent="-285750">
              <a:lnSpc>
                <a:spcPct val="115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200" dirty="0">
                <a:effectLst/>
                <a:latin typeface="Poppins Medium" panose="00000600000000000000" pitchFamily="2" charset="-18"/>
                <a:ea typeface="Times New Roman" panose="02020603050405020304" pitchFamily="18" charset="0"/>
                <a:cs typeface="Poppins Medium" panose="00000600000000000000" pitchFamily="2" charset="-18"/>
              </a:rPr>
              <a:t>Muzeum Sportu i Turystyki w Karpaczu</a:t>
            </a:r>
          </a:p>
          <a:p>
            <a:pPr marL="285750" lvl="0" indent="-285750">
              <a:lnSpc>
                <a:spcPct val="115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200" dirty="0">
                <a:effectLst/>
                <a:latin typeface="Poppins Medium" panose="00000600000000000000" pitchFamily="2" charset="-18"/>
                <a:ea typeface="Times New Roman" panose="02020603050405020304" pitchFamily="18" charset="0"/>
                <a:cs typeface="Poppins Medium" panose="00000600000000000000" pitchFamily="2" charset="-18"/>
              </a:rPr>
              <a:t>Muzeum Papiernictwa w Dusznikach-Zdroju</a:t>
            </a:r>
          </a:p>
          <a:p>
            <a:pPr marL="285750" lvl="0" indent="-285750">
              <a:lnSpc>
                <a:spcPct val="115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200" dirty="0">
                <a:effectLst/>
                <a:latin typeface="Poppins Medium" panose="00000600000000000000" pitchFamily="2" charset="-18"/>
                <a:ea typeface="Times New Roman" panose="02020603050405020304" pitchFamily="18" charset="0"/>
                <a:cs typeface="Poppins Medium" panose="00000600000000000000" pitchFamily="2" charset="-18"/>
              </a:rPr>
              <a:t>Muzeum Karkonoskie w Jeleniej Górze</a:t>
            </a:r>
          </a:p>
          <a:p>
            <a:pPr marL="285750" lvl="0" indent="-285750">
              <a:lnSpc>
                <a:spcPct val="115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200" dirty="0">
                <a:effectLst/>
                <a:latin typeface="Poppins Medium" panose="00000600000000000000" pitchFamily="2" charset="-18"/>
                <a:ea typeface="Times New Roman" panose="02020603050405020304" pitchFamily="18" charset="0"/>
                <a:cs typeface="Poppins Medium" panose="00000600000000000000" pitchFamily="2" charset="-18"/>
              </a:rPr>
              <a:t>Ośrodek Kultury i Sztuki we Wrocławiu</a:t>
            </a:r>
          </a:p>
          <a:p>
            <a:pPr marL="285750" lvl="0" indent="-285750">
              <a:lnSpc>
                <a:spcPct val="115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200" dirty="0">
                <a:effectLst/>
                <a:latin typeface="Poppins Medium" panose="00000600000000000000" pitchFamily="2" charset="-18"/>
                <a:ea typeface="Times New Roman" panose="02020603050405020304" pitchFamily="18" charset="0"/>
                <a:cs typeface="Poppins Medium" panose="00000600000000000000" pitchFamily="2" charset="-18"/>
              </a:rPr>
              <a:t>Dolnośląskie Centrum Filmowe we Wrocławiu</a:t>
            </a:r>
          </a:p>
          <a:p>
            <a:pPr marL="285750" lvl="0" indent="-285750">
              <a:lnSpc>
                <a:spcPct val="115000"/>
              </a:lnSpc>
              <a:spcAft>
                <a:spcPts val="10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200" dirty="0">
                <a:effectLst/>
                <a:latin typeface="Poppins Medium" panose="00000600000000000000" pitchFamily="2" charset="-18"/>
                <a:ea typeface="Times New Roman" panose="02020603050405020304" pitchFamily="18" charset="0"/>
                <a:cs typeface="Poppins Medium" panose="00000600000000000000" pitchFamily="2" charset="-18"/>
              </a:rPr>
              <a:t>Dolnośląska Biblioteka Publiczna im. Mikulskiego </a:t>
            </a:r>
            <a:br>
              <a:rPr lang="pl-PL" sz="2200" dirty="0">
                <a:effectLst/>
                <a:latin typeface="Poppins Medium" panose="00000600000000000000" pitchFamily="2" charset="-18"/>
                <a:ea typeface="Times New Roman" panose="02020603050405020304" pitchFamily="18" charset="0"/>
                <a:cs typeface="Poppins Medium" panose="00000600000000000000" pitchFamily="2" charset="-18"/>
              </a:rPr>
            </a:br>
            <a:r>
              <a:rPr lang="pl-PL" sz="2200" dirty="0">
                <a:effectLst/>
                <a:latin typeface="Poppins Medium" panose="00000600000000000000" pitchFamily="2" charset="-18"/>
                <a:ea typeface="Times New Roman" panose="02020603050405020304" pitchFamily="18" charset="0"/>
                <a:cs typeface="Poppins Medium" panose="00000600000000000000" pitchFamily="2" charset="-18"/>
              </a:rPr>
              <a:t>we Wrocławiu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B60B89DB-A4B2-ED74-2DB9-6DB1EDD41B57}"/>
              </a:ext>
            </a:extLst>
          </p:cNvPr>
          <p:cNvSpPr txBox="1"/>
          <p:nvPr/>
        </p:nvSpPr>
        <p:spPr>
          <a:xfrm>
            <a:off x="2662754" y="2470222"/>
            <a:ext cx="12951409" cy="15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2700" b="1" dirty="0">
                <a:effectLst/>
                <a:latin typeface="Poppins Bold" panose="00000800000000000000" charset="-18"/>
                <a:ea typeface="Times New Roman" panose="02020603050405020304" pitchFamily="18" charset="0"/>
                <a:cs typeface="Poppins Bold" panose="00000800000000000000" charset="-18"/>
              </a:rPr>
              <a:t>Działalność bieżąca instytucji kultury </a:t>
            </a:r>
            <a:r>
              <a:rPr lang="pl-PL" sz="2800" b="1" dirty="0">
                <a:solidFill>
                  <a:srgbClr val="FFAC00"/>
                </a:solidFill>
                <a:effectLst/>
                <a:latin typeface="Poppins Bold" panose="00000800000000000000" charset="-18"/>
                <a:ea typeface="Times New Roman" panose="02020603050405020304" pitchFamily="18" charset="0"/>
                <a:cs typeface="Poppins Bold" panose="00000800000000000000" charset="-18"/>
              </a:rPr>
              <a:t>– 115 mln 577 tys. zł </a:t>
            </a:r>
            <a:endParaRPr lang="pl-PL" sz="2800" b="1" dirty="0">
              <a:solidFill>
                <a:srgbClr val="FFAC00"/>
              </a:solidFill>
              <a:effectLst/>
              <a:latin typeface="Poppins Bold" panose="00000800000000000000" charset="-18"/>
              <a:ea typeface="Calibri" panose="020F0502020204030204" pitchFamily="34" charset="0"/>
              <a:cs typeface="Poppins Bold" panose="00000800000000000000" charset="-18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2700" b="1" dirty="0">
                <a:solidFill>
                  <a:srgbClr val="000000"/>
                </a:solidFill>
                <a:effectLst/>
                <a:latin typeface="Poppins Bold" panose="00000800000000000000" charset="-18"/>
                <a:ea typeface="Calibri Light" panose="020F0302020204030204" pitchFamily="34" charset="0"/>
                <a:cs typeface="Poppins Bold" panose="00000800000000000000" charset="-18"/>
              </a:rPr>
              <a:t>Instytucje kultury, dla których Samorząd Województwa Dolnośląskiego jest organizatorem</a:t>
            </a:r>
            <a:r>
              <a:rPr lang="pl-PL" sz="2700" b="1" dirty="0"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 </a:t>
            </a:r>
            <a:r>
              <a:rPr lang="pl-PL" sz="2700" b="1" dirty="0">
                <a:solidFill>
                  <a:srgbClr val="000000"/>
                </a:solidFill>
                <a:effectLst/>
                <a:latin typeface="Poppins Bold" panose="00000800000000000000" charset="-18"/>
                <a:ea typeface="Calibri Light" panose="020F0302020204030204" pitchFamily="34" charset="0"/>
                <a:cs typeface="Poppins Bold" panose="00000800000000000000" charset="-18"/>
              </a:rPr>
              <a:t>lub współorganizatorem:</a:t>
            </a:r>
            <a:endParaRPr lang="pl-PL" sz="2700" b="1" dirty="0">
              <a:effectLst/>
              <a:latin typeface="Poppins Bold" panose="00000800000000000000" charset="-18"/>
              <a:ea typeface="Calibri" panose="020F0502020204030204" pitchFamily="34" charset="0"/>
              <a:cs typeface="Poppins Bold" panose="0000080000000000000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0344323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CE32A-4E79-8B44-9B90-405D8781B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: zaokrąglone rogi 14">
            <a:extLst>
              <a:ext uri="{FF2B5EF4-FFF2-40B4-BE49-F238E27FC236}">
                <a16:creationId xmlns:a16="http://schemas.microsoft.com/office/drawing/2014/main" id="{1B74DD34-714B-7D91-A65D-C5DFC859BCE9}"/>
              </a:ext>
            </a:extLst>
          </p:cNvPr>
          <p:cNvSpPr/>
          <p:nvPr/>
        </p:nvSpPr>
        <p:spPr>
          <a:xfrm>
            <a:off x="2270760" y="5619828"/>
            <a:ext cx="12938760" cy="198017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Freeform 2">
            <a:extLst>
              <a:ext uri="{FF2B5EF4-FFF2-40B4-BE49-F238E27FC236}">
                <a16:creationId xmlns:a16="http://schemas.microsoft.com/office/drawing/2014/main" id="{89E28A83-2AC8-30A4-4DEC-A44049213EC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dash"/>
            <a:miter/>
          </a:ln>
        </p:spPr>
        <p:txBody>
          <a:bodyPr/>
          <a:lstStyle/>
          <a:p>
            <a:endParaRPr lang="pl-PL" dirty="0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2BD63B72-D1A3-E29D-9FCA-0087F4CD7B81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4542C953-92BB-EBAF-7C63-7B90324CFD0F}"/>
              </a:ext>
            </a:extLst>
          </p:cNvPr>
          <p:cNvGrpSpPr/>
          <p:nvPr/>
        </p:nvGrpSpPr>
        <p:grpSpPr>
          <a:xfrm>
            <a:off x="777240" y="572299"/>
            <a:ext cx="7881159" cy="1322380"/>
            <a:chOff x="0" y="0"/>
            <a:chExt cx="2075696" cy="348281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8D879FF0-77D7-D657-30CC-245DC6CF8F85}"/>
                </a:ext>
              </a:extLst>
            </p:cNvPr>
            <p:cNvSpPr/>
            <p:nvPr/>
          </p:nvSpPr>
          <p:spPr>
            <a:xfrm>
              <a:off x="0" y="0"/>
              <a:ext cx="2075696" cy="348281"/>
            </a:xfrm>
            <a:custGeom>
              <a:avLst/>
              <a:gdLst/>
              <a:ahLst/>
              <a:cxnLst/>
              <a:rect l="l" t="t" r="r" b="b"/>
              <a:pathLst>
                <a:path w="2075696" h="348281">
                  <a:moveTo>
                    <a:pt x="1872496" y="0"/>
                  </a:moveTo>
                  <a:cubicBezTo>
                    <a:pt x="1984721" y="0"/>
                    <a:pt x="2075696" y="77965"/>
                    <a:pt x="2075696" y="174141"/>
                  </a:cubicBezTo>
                  <a:cubicBezTo>
                    <a:pt x="2075696" y="270316"/>
                    <a:pt x="1984721" y="348281"/>
                    <a:pt x="1872496" y="348281"/>
                  </a:cubicBezTo>
                  <a:lnTo>
                    <a:pt x="203200" y="348281"/>
                  </a:lnTo>
                  <a:cubicBezTo>
                    <a:pt x="90976" y="348281"/>
                    <a:pt x="0" y="270316"/>
                    <a:pt x="0" y="174141"/>
                  </a:cubicBezTo>
                  <a:cubicBezTo>
                    <a:pt x="0" y="7796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910BE45F-C81C-9286-26C3-7701765C90A2}"/>
                </a:ext>
              </a:extLst>
            </p:cNvPr>
            <p:cNvSpPr txBox="1"/>
            <p:nvPr/>
          </p:nvSpPr>
          <p:spPr>
            <a:xfrm>
              <a:off x="0" y="-66675"/>
              <a:ext cx="2075696" cy="41495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67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E47F7AF7-48BB-9CFC-77E4-25FD70622547}"/>
              </a:ext>
            </a:extLst>
          </p:cNvPr>
          <p:cNvSpPr txBox="1"/>
          <p:nvPr/>
        </p:nvSpPr>
        <p:spPr>
          <a:xfrm>
            <a:off x="11105435" y="578201"/>
            <a:ext cx="6405325" cy="8158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6684"/>
              </a:lnSpc>
            </a:pPr>
            <a:r>
              <a:rPr lang="pl-PL" sz="4774" b="1" dirty="0">
                <a:solidFill>
                  <a:srgbClr val="FFFFFF"/>
                </a:solidFill>
                <a:latin typeface="Poppins Heavy"/>
                <a:ea typeface="Poppins Heavy"/>
                <a:cs typeface="Poppins Heavy"/>
                <a:sym typeface="Poppins Heavy"/>
              </a:rPr>
              <a:t>KULTURA</a:t>
            </a:r>
            <a:endParaRPr lang="en-US" sz="4774" b="1" dirty="0">
              <a:solidFill>
                <a:srgbClr val="FFFFFF"/>
              </a:solidFill>
              <a:latin typeface="Poppins Heavy"/>
              <a:ea typeface="Poppins Heavy"/>
              <a:cs typeface="Poppins Heavy"/>
              <a:sym typeface="Poppins Heavy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0DD3C8AA-491E-27B3-1374-0BBB386E5ADC}"/>
              </a:ext>
            </a:extLst>
          </p:cNvPr>
          <p:cNvSpPr txBox="1"/>
          <p:nvPr/>
        </p:nvSpPr>
        <p:spPr>
          <a:xfrm>
            <a:off x="1609453" y="810125"/>
            <a:ext cx="6216732" cy="8591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119"/>
              </a:lnSpc>
            </a:pPr>
            <a:r>
              <a:rPr lang="pl-PL" sz="4909" b="1" spc="196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231 mln 304 tys. zł</a:t>
            </a:r>
            <a:endParaRPr lang="en-US" sz="4909" b="1" spc="196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sp>
        <p:nvSpPr>
          <p:cNvPr id="27" name="Prostokąt: zaokrąglone rogi 26">
            <a:extLst>
              <a:ext uri="{FF2B5EF4-FFF2-40B4-BE49-F238E27FC236}">
                <a16:creationId xmlns:a16="http://schemas.microsoft.com/office/drawing/2014/main" id="{51F73A22-0B57-23A2-1DCC-DCF7BD34AF8E}"/>
              </a:ext>
            </a:extLst>
          </p:cNvPr>
          <p:cNvSpPr/>
          <p:nvPr/>
        </p:nvSpPr>
        <p:spPr>
          <a:xfrm>
            <a:off x="1648781" y="2324100"/>
            <a:ext cx="14999286" cy="292967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817F953B-22C8-F136-E655-6975C0A64A67}"/>
              </a:ext>
            </a:extLst>
          </p:cNvPr>
          <p:cNvSpPr txBox="1"/>
          <p:nvPr/>
        </p:nvSpPr>
        <p:spPr>
          <a:xfrm>
            <a:off x="2072422" y="2576753"/>
            <a:ext cx="14240147" cy="2852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SzPct val="165000"/>
              <a:buFont typeface="Arial" panose="020B0604020202020204" pitchFamily="34" charset="0"/>
              <a:buChar char="•"/>
            </a:pPr>
            <a:r>
              <a:rPr lang="pl-PL" sz="2400" dirty="0"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K</a:t>
            </a:r>
            <a:r>
              <a:rPr lang="pl-PL" sz="2400" dirty="0"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onkursy dla NGO </a:t>
            </a:r>
            <a:r>
              <a:rPr lang="pl-PL" sz="2500" dirty="0">
                <a:solidFill>
                  <a:srgbClr val="FFAC00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– 4 mln zł</a:t>
            </a:r>
            <a:r>
              <a:rPr lang="pl-PL" sz="2400" dirty="0"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, w tym na zadania jednoroczne </a:t>
            </a:r>
            <a:r>
              <a:rPr lang="pl-PL" sz="2500" dirty="0">
                <a:solidFill>
                  <a:srgbClr val="FFAC00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- 2 mln 900 tys. zł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SzPct val="165000"/>
              <a:buFont typeface="Arial" panose="020B0604020202020204" pitchFamily="34" charset="0"/>
              <a:buChar char="•"/>
            </a:pPr>
            <a:r>
              <a:rPr lang="pl-PL" sz="2400" dirty="0"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W</a:t>
            </a:r>
            <a:r>
              <a:rPr lang="pl-PL" sz="2400" dirty="0"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kłady własne </a:t>
            </a:r>
            <a:r>
              <a:rPr lang="pl-PL" sz="2500" dirty="0">
                <a:solidFill>
                  <a:srgbClr val="FFAC00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– 1 mln 300 tys. zł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SzPct val="165000"/>
              <a:buFont typeface="Arial" panose="020B0604020202020204" pitchFamily="34" charset="0"/>
              <a:buChar char="•"/>
            </a:pPr>
            <a:r>
              <a:rPr lang="pl-PL" sz="2400" dirty="0"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S</a:t>
            </a:r>
            <a:r>
              <a:rPr lang="pl-PL" sz="2400" dirty="0"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typendia artystyczne dla twórców </a:t>
            </a:r>
            <a:r>
              <a:rPr lang="pl-PL" sz="2500" dirty="0">
                <a:solidFill>
                  <a:srgbClr val="FFAC00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– 600 tys. zł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SzPct val="165000"/>
              <a:buFont typeface="Arial" panose="020B0604020202020204" pitchFamily="34" charset="0"/>
              <a:buChar char="•"/>
            </a:pPr>
            <a:r>
              <a:rPr lang="pl-PL" sz="2400" dirty="0"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Nagrody Marszałka Województwa Dolnośląskiego za wybitne osiągnięcia w dziedzinie kultury </a:t>
            </a:r>
            <a:r>
              <a:rPr lang="pl-PL" sz="2500" dirty="0">
                <a:solidFill>
                  <a:srgbClr val="FFAC00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– 150 tys. zł</a:t>
            </a:r>
            <a:r>
              <a:rPr lang="pl-PL" sz="2400" dirty="0"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; w zakresie konserwacji zabytków </a:t>
            </a:r>
            <a:r>
              <a:rPr lang="pl-PL" sz="2500" dirty="0">
                <a:solidFill>
                  <a:srgbClr val="FFAC00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– 70 tys. zł</a:t>
            </a:r>
          </a:p>
          <a:p>
            <a:endParaRPr lang="pl-PL" sz="2000" dirty="0">
              <a:latin typeface="Poppins Bold" panose="00000800000000000000" charset="-18"/>
              <a:cs typeface="Poppins Bold" panose="00000800000000000000" charset="-18"/>
            </a:endParaRPr>
          </a:p>
        </p:txBody>
      </p: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82A831BB-9301-35E4-A291-E9FBB2B68222}"/>
              </a:ext>
            </a:extLst>
          </p:cNvPr>
          <p:cNvSpPr/>
          <p:nvPr/>
        </p:nvSpPr>
        <p:spPr>
          <a:xfrm>
            <a:off x="1648781" y="5600700"/>
            <a:ext cx="14999285" cy="198017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E7C41B2E-EF2D-A28F-0713-39CB0CEECF9F}"/>
              </a:ext>
            </a:extLst>
          </p:cNvPr>
          <p:cNvSpPr txBox="1"/>
          <p:nvPr/>
        </p:nvSpPr>
        <p:spPr>
          <a:xfrm>
            <a:off x="2072422" y="5825087"/>
            <a:ext cx="13563600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Środki finansowe na ochronę zabytków</a:t>
            </a:r>
            <a:endParaRPr lang="pl-PL" sz="2400" dirty="0">
              <a:effectLst/>
              <a:latin typeface="Poppins Bold" panose="00000800000000000000" charset="-18"/>
              <a:ea typeface="Aptos" panose="020B0004020202020204" pitchFamily="34" charset="0"/>
              <a:cs typeface="Poppins Bold" panose="00000800000000000000" charset="-18"/>
            </a:endParaRPr>
          </a:p>
          <a:p>
            <a:r>
              <a:rPr lang="pl-PL" sz="2400" dirty="0">
                <a:effectLst/>
                <a:latin typeface="Poppins Medium" panose="00000600000000000000" pitchFamily="2" charset="-18"/>
                <a:ea typeface="Aptos" panose="020B0004020202020204" pitchFamily="34" charset="0"/>
                <a:cs typeface="Poppins Medium" panose="00000600000000000000" pitchFamily="2" charset="-18"/>
              </a:rPr>
              <a:t>Zadania realizowane w ramach Rządowego Programu Odbudowy Zabytków:</a:t>
            </a:r>
          </a:p>
          <a:p>
            <a:pPr marL="342900" indent="-342900">
              <a:buSzPct val="165000"/>
              <a:buFont typeface="Arial" panose="020B0604020202020204" pitchFamily="34" charset="0"/>
              <a:buChar char="•"/>
            </a:pPr>
            <a:r>
              <a:rPr lang="pl-PL" sz="2400" dirty="0">
                <a:latin typeface="Poppins Medium" panose="00000600000000000000" pitchFamily="2" charset="-18"/>
                <a:ea typeface="Aptos" panose="020B0004020202020204" pitchFamily="34" charset="0"/>
                <a:cs typeface="Poppins Medium" panose="00000600000000000000" pitchFamily="2" charset="-18"/>
              </a:rPr>
              <a:t>d</a:t>
            </a:r>
            <a:r>
              <a:rPr lang="pl-PL" sz="2400" dirty="0">
                <a:effectLst/>
                <a:latin typeface="Poppins Medium" panose="00000600000000000000" pitchFamily="2" charset="-18"/>
                <a:ea typeface="Aptos" panose="020B0004020202020204" pitchFamily="34" charset="0"/>
                <a:cs typeface="Poppins Medium" panose="00000600000000000000" pitchFamily="2" charset="-18"/>
              </a:rPr>
              <a:t>ofinansowanie z budżetu Państwa </a:t>
            </a:r>
            <a:r>
              <a:rPr lang="pl-PL" sz="2500" b="1" dirty="0">
                <a:solidFill>
                  <a:srgbClr val="FFAC00"/>
                </a:solidFill>
                <a:effectLst/>
                <a:latin typeface="Poppins Medium" panose="00000600000000000000" pitchFamily="2" charset="-18"/>
                <a:ea typeface="Aptos" panose="020B0004020202020204" pitchFamily="34" charset="0"/>
                <a:cs typeface="Poppins Medium" panose="00000600000000000000" pitchFamily="2" charset="-18"/>
              </a:rPr>
              <a:t>- 16 mln 454 tys. zł</a:t>
            </a:r>
          </a:p>
          <a:p>
            <a:pPr marL="342900" indent="-342900">
              <a:buSzPct val="165000"/>
              <a:buFont typeface="Arial" panose="020B0604020202020204" pitchFamily="34" charset="0"/>
              <a:buChar char="•"/>
            </a:pPr>
            <a:r>
              <a:rPr lang="pl-PL" sz="2400" dirty="0">
                <a:effectLst/>
                <a:latin typeface="Poppins Medium" panose="00000600000000000000" pitchFamily="2" charset="-18"/>
                <a:ea typeface="Aptos" panose="020B0004020202020204" pitchFamily="34" charset="0"/>
                <a:cs typeface="Poppins Medium" panose="00000600000000000000" pitchFamily="2" charset="-18"/>
              </a:rPr>
              <a:t>wkład Województwa </a:t>
            </a:r>
            <a:r>
              <a:rPr lang="pl-PL" sz="2500" b="1" dirty="0">
                <a:solidFill>
                  <a:srgbClr val="FFAC00"/>
                </a:solidFill>
                <a:effectLst/>
                <a:latin typeface="Poppins Medium" panose="00000600000000000000" pitchFamily="2" charset="-18"/>
                <a:ea typeface="Aptos" panose="020B0004020202020204" pitchFamily="34" charset="0"/>
                <a:cs typeface="Poppins Medium" panose="00000600000000000000" pitchFamily="2" charset="-18"/>
              </a:rPr>
              <a:t>- 555 tys. zł   </a:t>
            </a:r>
            <a:endParaRPr lang="pl-PL" sz="2500" b="1" dirty="0">
              <a:solidFill>
                <a:srgbClr val="FFAC00"/>
              </a:solidFill>
              <a:latin typeface="Poppins Medium" panose="00000600000000000000" pitchFamily="2" charset="-18"/>
              <a:cs typeface="Poppins Medium" panose="00000600000000000000" pitchFamily="2" charset="-18"/>
            </a:endParaRPr>
          </a:p>
        </p:txBody>
      </p:sp>
      <p:sp>
        <p:nvSpPr>
          <p:cNvPr id="16" name="Prostokąt: zaokrąglone rogi 15">
            <a:extLst>
              <a:ext uri="{FF2B5EF4-FFF2-40B4-BE49-F238E27FC236}">
                <a16:creationId xmlns:a16="http://schemas.microsoft.com/office/drawing/2014/main" id="{1C58F5E8-BA25-1171-D2F8-B11DFC0F32FA}"/>
              </a:ext>
            </a:extLst>
          </p:cNvPr>
          <p:cNvSpPr/>
          <p:nvPr/>
        </p:nvSpPr>
        <p:spPr>
          <a:xfrm>
            <a:off x="1648781" y="7871249"/>
            <a:ext cx="14999285" cy="100605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0426C02A-7C39-F812-566A-D257DCAC62CB}"/>
              </a:ext>
            </a:extLst>
          </p:cNvPr>
          <p:cNvSpPr txBox="1"/>
          <p:nvPr/>
        </p:nvSpPr>
        <p:spPr>
          <a:xfrm>
            <a:off x="2072422" y="8143441"/>
            <a:ext cx="13563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Dotacje do prac przy zabytkach udzielone w drodze konkursu </a:t>
            </a:r>
            <a:r>
              <a:rPr lang="pl-PL" sz="2500" dirty="0">
                <a:solidFill>
                  <a:srgbClr val="FFAC00"/>
                </a:solidFill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– 10 mln zł </a:t>
            </a:r>
            <a:endParaRPr lang="pl-PL" sz="2500" dirty="0">
              <a:solidFill>
                <a:srgbClr val="FFAC00"/>
              </a:solidFill>
              <a:latin typeface="Poppins Bold" panose="00000800000000000000" charset="-18"/>
              <a:cs typeface="Poppins Bold" panose="0000080000000000000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5182980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3165E-AEF2-EA9D-32BC-5CB23F4DA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3A836F2B-0749-BFA3-3E6E-77DFAF13B20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dash"/>
            <a:miter/>
          </a:ln>
        </p:spPr>
        <p:txBody>
          <a:bodyPr/>
          <a:lstStyle/>
          <a:p>
            <a:endParaRPr lang="pl-PL" dirty="0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ACD210F5-498B-4B78-B377-3C9FB4646D52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26B345FC-696B-1102-696A-ECD567BE17E5}"/>
              </a:ext>
            </a:extLst>
          </p:cNvPr>
          <p:cNvGrpSpPr/>
          <p:nvPr/>
        </p:nvGrpSpPr>
        <p:grpSpPr>
          <a:xfrm>
            <a:off x="777240" y="572299"/>
            <a:ext cx="7881159" cy="1322380"/>
            <a:chOff x="0" y="0"/>
            <a:chExt cx="2075696" cy="348281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63473262-4BEF-5DCA-F60B-D8CCCEBF9A6E}"/>
                </a:ext>
              </a:extLst>
            </p:cNvPr>
            <p:cNvSpPr/>
            <p:nvPr/>
          </p:nvSpPr>
          <p:spPr>
            <a:xfrm>
              <a:off x="0" y="0"/>
              <a:ext cx="2075696" cy="348281"/>
            </a:xfrm>
            <a:custGeom>
              <a:avLst/>
              <a:gdLst/>
              <a:ahLst/>
              <a:cxnLst/>
              <a:rect l="l" t="t" r="r" b="b"/>
              <a:pathLst>
                <a:path w="2075696" h="348281">
                  <a:moveTo>
                    <a:pt x="1872496" y="0"/>
                  </a:moveTo>
                  <a:cubicBezTo>
                    <a:pt x="1984721" y="0"/>
                    <a:pt x="2075696" y="77965"/>
                    <a:pt x="2075696" y="174141"/>
                  </a:cubicBezTo>
                  <a:cubicBezTo>
                    <a:pt x="2075696" y="270316"/>
                    <a:pt x="1984721" y="348281"/>
                    <a:pt x="1872496" y="348281"/>
                  </a:cubicBezTo>
                  <a:lnTo>
                    <a:pt x="203200" y="348281"/>
                  </a:lnTo>
                  <a:cubicBezTo>
                    <a:pt x="90976" y="348281"/>
                    <a:pt x="0" y="270316"/>
                    <a:pt x="0" y="174141"/>
                  </a:cubicBezTo>
                  <a:cubicBezTo>
                    <a:pt x="0" y="7796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84D85A8B-61D8-9057-21AB-F3303281D0FA}"/>
                </a:ext>
              </a:extLst>
            </p:cNvPr>
            <p:cNvSpPr txBox="1"/>
            <p:nvPr/>
          </p:nvSpPr>
          <p:spPr>
            <a:xfrm>
              <a:off x="0" y="-66675"/>
              <a:ext cx="2075696" cy="41495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67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0AF52262-20FB-285F-D15F-0400BFD99F2E}"/>
              </a:ext>
            </a:extLst>
          </p:cNvPr>
          <p:cNvSpPr txBox="1"/>
          <p:nvPr/>
        </p:nvSpPr>
        <p:spPr>
          <a:xfrm>
            <a:off x="11105435" y="578201"/>
            <a:ext cx="6405325" cy="8158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6684"/>
              </a:lnSpc>
            </a:pPr>
            <a:r>
              <a:rPr lang="pl-PL" sz="4774" b="1" dirty="0">
                <a:solidFill>
                  <a:srgbClr val="FFFFFF"/>
                </a:solidFill>
                <a:latin typeface="Poppins Heavy"/>
                <a:ea typeface="Poppins Heavy"/>
                <a:cs typeface="Poppins Heavy"/>
                <a:sym typeface="Poppins Heavy"/>
              </a:rPr>
              <a:t>KULTURA</a:t>
            </a:r>
            <a:endParaRPr lang="en-US" sz="4774" b="1" dirty="0">
              <a:solidFill>
                <a:srgbClr val="FFFFFF"/>
              </a:solidFill>
              <a:latin typeface="Poppins Heavy"/>
              <a:ea typeface="Poppins Heavy"/>
              <a:cs typeface="Poppins Heavy"/>
              <a:sym typeface="Poppins Heavy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D9BB6757-4B2D-328B-9EC9-AB8718622ABB}"/>
              </a:ext>
            </a:extLst>
          </p:cNvPr>
          <p:cNvSpPr txBox="1"/>
          <p:nvPr/>
        </p:nvSpPr>
        <p:spPr>
          <a:xfrm>
            <a:off x="1609453" y="803916"/>
            <a:ext cx="6216732" cy="8591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119"/>
              </a:lnSpc>
            </a:pPr>
            <a:r>
              <a:rPr lang="pl-PL" sz="4909" b="1" spc="196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231 mln 304 tys. zł</a:t>
            </a:r>
            <a:endParaRPr lang="en-US" sz="4909" b="1" spc="196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sp>
        <p:nvSpPr>
          <p:cNvPr id="27" name="Prostokąt: zaokrąglone rogi 26">
            <a:extLst>
              <a:ext uri="{FF2B5EF4-FFF2-40B4-BE49-F238E27FC236}">
                <a16:creationId xmlns:a16="http://schemas.microsoft.com/office/drawing/2014/main" id="{2E33AD40-140C-4CB6-A480-635FE19C31F2}"/>
              </a:ext>
            </a:extLst>
          </p:cNvPr>
          <p:cNvSpPr/>
          <p:nvPr/>
        </p:nvSpPr>
        <p:spPr>
          <a:xfrm>
            <a:off x="349821" y="2126296"/>
            <a:ext cx="9708579" cy="637373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5BDF254D-049B-2253-4462-5D9976A22664}"/>
              </a:ext>
            </a:extLst>
          </p:cNvPr>
          <p:cNvSpPr txBox="1"/>
          <p:nvPr/>
        </p:nvSpPr>
        <p:spPr>
          <a:xfrm>
            <a:off x="927306" y="2339509"/>
            <a:ext cx="8978694" cy="63737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900" b="1" dirty="0">
                <a:solidFill>
                  <a:srgbClr val="E25833"/>
                </a:solidFill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F</a:t>
            </a:r>
            <a:r>
              <a:rPr lang="pl-PL" sz="1900" b="1" dirty="0">
                <a:solidFill>
                  <a:srgbClr val="E25833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inansowane ze środków krajowych:</a:t>
            </a:r>
          </a:p>
          <a:p>
            <a:pPr>
              <a:lnSpc>
                <a:spcPct val="70000"/>
              </a:lnSpc>
              <a:spcAft>
                <a:spcPts val="600"/>
              </a:spcAft>
            </a:pPr>
            <a:r>
              <a:rPr lang="pl-PL" sz="2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Teatr Dramatyczny w Wałbrzychu </a:t>
            </a:r>
            <a:r>
              <a:rPr lang="pl-PL" sz="2100" b="1" dirty="0">
                <a:solidFill>
                  <a:srgbClr val="FFAC00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- 660 tys. zł</a:t>
            </a:r>
          </a:p>
          <a:p>
            <a:pPr marL="800100" lvl="1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Modernizacja stacji klimatyzacyjnej oraz poszycia dachowego </a:t>
            </a:r>
            <a:br>
              <a:rPr lang="pl-PL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</a:br>
            <a:r>
              <a:rPr lang="pl-PL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na Scenie Kameralnej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pl-PL" sz="2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Wrocławski Teatr Pantomimy </a:t>
            </a:r>
            <a:r>
              <a:rPr lang="pl-PL" sz="2100" b="1" dirty="0">
                <a:solidFill>
                  <a:srgbClr val="FFB700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– 84 tys. zł</a:t>
            </a:r>
          </a:p>
          <a:p>
            <a:pPr marL="800100" lvl="1" indent="-3429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Wymiana instalacji wodno-kanalizacyjnej i elektrycznej w budynku Domu Aktora WTP</a:t>
            </a:r>
          </a:p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pl-PL" sz="2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Filharmonia Dolnośląska w Jeleniej Górze </a:t>
            </a:r>
            <a:r>
              <a:rPr lang="pl-PL" sz="2100" b="1" dirty="0">
                <a:solidFill>
                  <a:srgbClr val="FFB700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– 517 tys. zł</a:t>
            </a:r>
          </a:p>
          <a:p>
            <a:pPr marL="742950" lvl="1" indent="-28575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Przygotowanie dokumentacji projektowej na rozbudowę budynku</a:t>
            </a:r>
          </a:p>
          <a:p>
            <a:pPr marL="742950" lvl="1" indent="-28575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Modernizacja budynku i urządzeń pod kątem dostosowania </a:t>
            </a:r>
            <a:br>
              <a:rPr lang="pl-PL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</a:br>
            <a:r>
              <a:rPr lang="pl-PL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do obowiązujących przepisów p. </a:t>
            </a:r>
            <a:r>
              <a:rPr lang="pl-PL" dirty="0" err="1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poż</a:t>
            </a:r>
            <a:r>
              <a:rPr lang="pl-PL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. </a:t>
            </a:r>
          </a:p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pl-PL" sz="2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Filharmonia Sudecka w Wałbrzychu </a:t>
            </a:r>
            <a:r>
              <a:rPr lang="pl-PL" sz="2100" b="1" dirty="0">
                <a:solidFill>
                  <a:srgbClr val="FFB700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– 320 tys. zł</a:t>
            </a:r>
          </a:p>
          <a:p>
            <a:pPr marL="800100" lvl="1" indent="-3429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Wymiana stolarki okiennej w obiekcie</a:t>
            </a:r>
          </a:p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pl-PL" sz="2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Muzeum Poczty i Telekomunikacji we Wrocławiu </a:t>
            </a:r>
            <a:r>
              <a:rPr lang="pl-PL" sz="2100" b="1" dirty="0">
                <a:solidFill>
                  <a:srgbClr val="FFB700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– 65 tys. zł</a:t>
            </a:r>
          </a:p>
          <a:p>
            <a:pPr marL="800100" lvl="1" indent="-3429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Stworzenie wystawy stałej pt. "Zbiór katalogowy polskich znaczków pocztowych"</a:t>
            </a:r>
          </a:p>
          <a:p>
            <a:pPr marL="800100" lvl="1" indent="-3429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Konserwacja - restauracja części kolekcji znaczków wyd.: 1919-1938 </a:t>
            </a:r>
            <a:br>
              <a:rPr lang="pl-PL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</a:br>
            <a:r>
              <a:rPr lang="pl-PL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z Muzeum Poczty i Telekomunikacji we Wrocławiu</a:t>
            </a:r>
          </a:p>
          <a:p>
            <a:pPr algn="ctr">
              <a:lnSpc>
                <a:spcPts val="3755"/>
              </a:lnSpc>
            </a:pPr>
            <a:endParaRPr lang="en-US" sz="1600" b="1" spc="83" dirty="0">
              <a:solidFill>
                <a:srgbClr val="FFAC00"/>
              </a:solidFill>
              <a:latin typeface="Poppins Medium" panose="00000600000000000000" pitchFamily="2" charset="-18"/>
              <a:cs typeface="Poppins Medium" panose="00000600000000000000" pitchFamily="2" charset="-18"/>
              <a:sym typeface="Poppins Bold"/>
            </a:endParaRPr>
          </a:p>
        </p:txBody>
      </p:sp>
      <p:sp>
        <p:nvSpPr>
          <p:cNvPr id="28" name="Prostokąt: zaokrąglone rogi 27">
            <a:extLst>
              <a:ext uri="{FF2B5EF4-FFF2-40B4-BE49-F238E27FC236}">
                <a16:creationId xmlns:a16="http://schemas.microsoft.com/office/drawing/2014/main" id="{FF10E1BE-6DAB-D174-6F70-3D272AA6451E}"/>
              </a:ext>
            </a:extLst>
          </p:cNvPr>
          <p:cNvSpPr/>
          <p:nvPr/>
        </p:nvSpPr>
        <p:spPr>
          <a:xfrm>
            <a:off x="10287000" y="2126296"/>
            <a:ext cx="7651179" cy="782640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D9871D40-0638-8AB7-5F43-A80E645CA2C0}"/>
              </a:ext>
            </a:extLst>
          </p:cNvPr>
          <p:cNvSpPr txBox="1"/>
          <p:nvPr/>
        </p:nvSpPr>
        <p:spPr>
          <a:xfrm>
            <a:off x="10861937" y="2339509"/>
            <a:ext cx="6941603" cy="7811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900" b="1" dirty="0">
                <a:solidFill>
                  <a:srgbClr val="E25833"/>
                </a:solidFill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F</a:t>
            </a:r>
            <a:r>
              <a:rPr lang="pl-PL" sz="1900" b="1" dirty="0">
                <a:solidFill>
                  <a:srgbClr val="E25833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inansowane z udziałem środków zagranicznych: </a:t>
            </a:r>
          </a:p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pl-PL" sz="2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Teatr Polski </a:t>
            </a:r>
            <a:r>
              <a:rPr lang="pl-PL" sz="2100" b="1" dirty="0">
                <a:solidFill>
                  <a:srgbClr val="FFB700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– 27 mln 481 tys. zł</a:t>
            </a:r>
          </a:p>
          <a:p>
            <a:pPr marL="742950" lvl="1" indent="-28575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Modernizacja Sceny Kameralnej Teatru Polskiego we Wrocławiu wraz z zakupem niezbędnego wyposażenia w celu uzyskania niższej energochłonności obiektu</a:t>
            </a:r>
          </a:p>
          <a:p>
            <a:pPr marL="742950" lvl="1" indent="-28575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Modernizacja Teatru Polskiego we Wrocławiu </a:t>
            </a:r>
            <a:br>
              <a:rPr lang="pl-PL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</a:br>
            <a:r>
              <a:rPr lang="pl-PL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- Scena Główna</a:t>
            </a:r>
          </a:p>
          <a:p>
            <a:pPr marL="742950" lvl="1" indent="-28575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Modernizacja Teatru Polskiego we Wrocławiu Scena Główna w celu obniżenia energochłonności obiektu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Opera Wrocławska </a:t>
            </a:r>
            <a:r>
              <a:rPr lang="pl-PL" sz="2100" b="1" dirty="0">
                <a:solidFill>
                  <a:srgbClr val="FFB700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– 22 mln 553 tys. zł</a:t>
            </a:r>
          </a:p>
          <a:p>
            <a:pPr marL="742950" lvl="1" indent="-28575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Rozbudowa i modernizacja Opery Wrocławskiej</a:t>
            </a:r>
          </a:p>
          <a:p>
            <a:pPr marL="742950" lvl="1" indent="-28575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Poprawa atrakcyjności oferty kulturalnej Opery Wrocławskiej przez rozbudowę budynku </a:t>
            </a:r>
            <a:br>
              <a:rPr lang="pl-PL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</a:br>
            <a:r>
              <a:rPr lang="pl-PL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i modernizację wyposażenia - etap 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Teatr im. H. Modrzejewskiej w Legnicy </a:t>
            </a:r>
            <a:br>
              <a:rPr lang="pl-PL" sz="2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</a:br>
            <a:r>
              <a:rPr lang="pl-PL" sz="2100" b="1" dirty="0">
                <a:solidFill>
                  <a:srgbClr val="FFB700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– 4 mln 112 tys. zł</a:t>
            </a:r>
          </a:p>
          <a:p>
            <a:pPr marL="742950" lvl="1" indent="-285750">
              <a:lnSpc>
                <a:spcPct val="7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Remont wraz z przebudową pomieszczeń </a:t>
            </a:r>
            <a:br>
              <a:rPr lang="pl-PL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</a:br>
            <a:r>
              <a:rPr lang="pl-PL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oraz prace konserwatorsko-restauratorskie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Muzeum Papiernictwa w Dusznikach-Zdroju </a:t>
            </a:r>
            <a:br>
              <a:rPr lang="pl-PL" sz="2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</a:br>
            <a:r>
              <a:rPr lang="pl-PL" sz="2100" b="1" dirty="0">
                <a:solidFill>
                  <a:srgbClr val="FFB700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– 4 mln 472 tys. zł</a:t>
            </a:r>
          </a:p>
          <a:p>
            <a:pPr marL="742950" lvl="1" indent="-28575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Rewitalizacja przestrzeni zabytkowego Młyna papierniczego w Dusznikach-Zdroju</a:t>
            </a:r>
          </a:p>
          <a:p>
            <a:endParaRPr lang="pl-PL" dirty="0">
              <a:latin typeface="Poppins Medium" panose="00000600000000000000" pitchFamily="2" charset="-18"/>
              <a:cs typeface="Poppins Medium" panose="000006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1115020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637026-EBC6-1B73-09E1-9120D7B38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58885E31-E187-B729-ED6A-47E591A1EC6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dash"/>
            <a:miter/>
          </a:ln>
        </p:spPr>
        <p:txBody>
          <a:bodyPr/>
          <a:lstStyle/>
          <a:p>
            <a:endParaRPr lang="pl-PL" dirty="0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1577207B-DBD1-115E-D859-846C5A544746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E0D6AC59-8683-1EDC-6461-3A2F21FAC84C}"/>
              </a:ext>
            </a:extLst>
          </p:cNvPr>
          <p:cNvGrpSpPr/>
          <p:nvPr/>
        </p:nvGrpSpPr>
        <p:grpSpPr>
          <a:xfrm>
            <a:off x="777240" y="572299"/>
            <a:ext cx="7881159" cy="1322380"/>
            <a:chOff x="0" y="0"/>
            <a:chExt cx="2075696" cy="348281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EA1D4582-58EE-9069-5D47-E99E6294B3EB}"/>
                </a:ext>
              </a:extLst>
            </p:cNvPr>
            <p:cNvSpPr/>
            <p:nvPr/>
          </p:nvSpPr>
          <p:spPr>
            <a:xfrm>
              <a:off x="0" y="0"/>
              <a:ext cx="2075696" cy="348281"/>
            </a:xfrm>
            <a:custGeom>
              <a:avLst/>
              <a:gdLst/>
              <a:ahLst/>
              <a:cxnLst/>
              <a:rect l="l" t="t" r="r" b="b"/>
              <a:pathLst>
                <a:path w="2075696" h="348281">
                  <a:moveTo>
                    <a:pt x="1872496" y="0"/>
                  </a:moveTo>
                  <a:cubicBezTo>
                    <a:pt x="1984721" y="0"/>
                    <a:pt x="2075696" y="77965"/>
                    <a:pt x="2075696" y="174141"/>
                  </a:cubicBezTo>
                  <a:cubicBezTo>
                    <a:pt x="2075696" y="270316"/>
                    <a:pt x="1984721" y="348281"/>
                    <a:pt x="1872496" y="348281"/>
                  </a:cubicBezTo>
                  <a:lnTo>
                    <a:pt x="203200" y="348281"/>
                  </a:lnTo>
                  <a:cubicBezTo>
                    <a:pt x="90976" y="348281"/>
                    <a:pt x="0" y="270316"/>
                    <a:pt x="0" y="174141"/>
                  </a:cubicBezTo>
                  <a:cubicBezTo>
                    <a:pt x="0" y="7796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12C191D7-8FC7-0028-9940-6FEE5FCF5C55}"/>
                </a:ext>
              </a:extLst>
            </p:cNvPr>
            <p:cNvSpPr txBox="1"/>
            <p:nvPr/>
          </p:nvSpPr>
          <p:spPr>
            <a:xfrm>
              <a:off x="0" y="-66675"/>
              <a:ext cx="2075696" cy="41495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67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4E782274-B7C3-7F86-6F61-258F8BB17588}"/>
              </a:ext>
            </a:extLst>
          </p:cNvPr>
          <p:cNvSpPr txBox="1"/>
          <p:nvPr/>
        </p:nvSpPr>
        <p:spPr>
          <a:xfrm>
            <a:off x="11105435" y="578201"/>
            <a:ext cx="6405325" cy="8158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6684"/>
              </a:lnSpc>
            </a:pPr>
            <a:r>
              <a:rPr lang="pl-PL" sz="4774" b="1" dirty="0">
                <a:solidFill>
                  <a:srgbClr val="FFFFFF"/>
                </a:solidFill>
                <a:latin typeface="Poppins Heavy"/>
                <a:ea typeface="Poppins Heavy"/>
                <a:cs typeface="Poppins Heavy"/>
                <a:sym typeface="Poppins Heavy"/>
              </a:rPr>
              <a:t>SPORT</a:t>
            </a:r>
            <a:endParaRPr lang="en-US" sz="4774" b="1" dirty="0">
              <a:solidFill>
                <a:srgbClr val="FFFFFF"/>
              </a:solidFill>
              <a:latin typeface="Poppins Heavy"/>
              <a:ea typeface="Poppins Heavy"/>
              <a:cs typeface="Poppins Heavy"/>
              <a:sym typeface="Poppins Heavy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EE7369EA-0C17-20F5-9052-B34D093CE306}"/>
              </a:ext>
            </a:extLst>
          </p:cNvPr>
          <p:cNvSpPr txBox="1"/>
          <p:nvPr/>
        </p:nvSpPr>
        <p:spPr>
          <a:xfrm>
            <a:off x="1784268" y="800483"/>
            <a:ext cx="5867102" cy="8591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19"/>
              </a:lnSpc>
            </a:pPr>
            <a:r>
              <a:rPr lang="pl-PL" sz="4909" b="1" spc="196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81</a:t>
            </a:r>
            <a:r>
              <a:rPr lang="en-US" sz="4909" b="1" spc="196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 m</a:t>
            </a:r>
            <a:r>
              <a:rPr lang="pl-PL" sz="4909" b="1" spc="196" dirty="0" err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ln</a:t>
            </a:r>
            <a:r>
              <a:rPr lang="en-US" sz="4909" b="1" spc="196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  <a:r>
              <a:rPr lang="pl-PL" sz="4909" b="1" spc="196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210 tys. zł </a:t>
            </a:r>
            <a:endParaRPr lang="en-US" sz="4909" b="1" spc="196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sp>
        <p:nvSpPr>
          <p:cNvPr id="27" name="Prostokąt: zaokrąglone rogi 26">
            <a:extLst>
              <a:ext uri="{FF2B5EF4-FFF2-40B4-BE49-F238E27FC236}">
                <a16:creationId xmlns:a16="http://schemas.microsoft.com/office/drawing/2014/main" id="{31CA0483-6A4D-0EA6-82D8-205721D3C44D}"/>
              </a:ext>
            </a:extLst>
          </p:cNvPr>
          <p:cNvSpPr/>
          <p:nvPr/>
        </p:nvSpPr>
        <p:spPr>
          <a:xfrm>
            <a:off x="349821" y="2247900"/>
            <a:ext cx="8562801" cy="639435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EEB6C112-BBC8-775A-A7BC-90F3EBAF4396}"/>
              </a:ext>
            </a:extLst>
          </p:cNvPr>
          <p:cNvSpPr txBox="1"/>
          <p:nvPr/>
        </p:nvSpPr>
        <p:spPr>
          <a:xfrm>
            <a:off x="1164693" y="2439756"/>
            <a:ext cx="7376160" cy="61863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pl-PL" sz="1750" b="1" kern="100" dirty="0"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Budowa i modernizacja infrastruktury sportowej </a:t>
            </a:r>
            <a:br>
              <a:rPr lang="pl-PL" sz="1750" b="1" kern="100" dirty="0"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</a:br>
            <a:r>
              <a:rPr lang="pl-PL" sz="1750" b="1" kern="100" dirty="0">
                <a:solidFill>
                  <a:srgbClr val="FFAC00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– 67 mln 705 tys. zł </a:t>
            </a:r>
          </a:p>
          <a:p>
            <a:pPr marL="342900" lvl="0" indent="-342900">
              <a:lnSpc>
                <a:spcPct val="150000"/>
              </a:lnSpc>
              <a:buSzPct val="150000"/>
              <a:buFont typeface="Arial" panose="020B0604020202020204" pitchFamily="34" charset="0"/>
              <a:buChar char="•"/>
            </a:pPr>
            <a:r>
              <a:rPr lang="pl-PL" sz="1750" kern="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Dolnośląski Fundusz Rozwoju Bazy Sportowej </a:t>
            </a:r>
            <a:br>
              <a:rPr lang="pl-PL" sz="1750" kern="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</a:br>
            <a:r>
              <a:rPr lang="pl-PL" sz="1750" b="1" kern="100" dirty="0">
                <a:solidFill>
                  <a:srgbClr val="FFAC00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– 51 mln 067 tys. zł </a:t>
            </a:r>
          </a:p>
          <a:p>
            <a:pPr marL="342900" lvl="0" indent="-342900">
              <a:lnSpc>
                <a:spcPct val="150000"/>
              </a:lnSpc>
              <a:buSzPct val="150000"/>
              <a:buFont typeface="Arial" panose="020B0604020202020204" pitchFamily="34" charset="0"/>
              <a:buChar char="•"/>
            </a:pPr>
            <a:r>
              <a:rPr lang="pl-PL" sz="1750" kern="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Dolnośląskie Parki Gry w Tenisa i </a:t>
            </a:r>
            <a:r>
              <a:rPr lang="pl-PL" sz="1750" kern="100" dirty="0" err="1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Padla</a:t>
            </a:r>
            <a:r>
              <a:rPr lang="pl-PL" sz="1750" kern="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 </a:t>
            </a:r>
            <a:r>
              <a:rPr lang="pl-PL" sz="1750" b="1" kern="100" dirty="0">
                <a:solidFill>
                  <a:srgbClr val="FFAC00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– 5 mln zł</a:t>
            </a:r>
          </a:p>
          <a:p>
            <a:pPr marL="342900" lvl="0" indent="-342900">
              <a:lnSpc>
                <a:spcPct val="150000"/>
              </a:lnSpc>
              <a:buSzPct val="150000"/>
              <a:buFont typeface="Arial" panose="020B0604020202020204" pitchFamily="34" charset="0"/>
              <a:buChar char="•"/>
            </a:pPr>
            <a:r>
              <a:rPr lang="pl-PL" sz="1750" kern="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Dolnośląski tor szosowy </a:t>
            </a:r>
            <a:r>
              <a:rPr lang="pl-PL" sz="1750" b="1" kern="100" dirty="0">
                <a:solidFill>
                  <a:srgbClr val="FFAC00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– 3 mln 651 tys. zł</a:t>
            </a:r>
          </a:p>
          <a:p>
            <a:pPr marL="342900" lvl="0" indent="-342900">
              <a:lnSpc>
                <a:spcPct val="150000"/>
              </a:lnSpc>
              <a:buSzPct val="150000"/>
              <a:buFont typeface="Arial" panose="020B0604020202020204" pitchFamily="34" charset="0"/>
              <a:buChar char="•"/>
            </a:pPr>
            <a:r>
              <a:rPr lang="pl-PL" sz="1750" kern="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Dolnośląskie Rowerowe Parki Umiejętności </a:t>
            </a:r>
            <a:br>
              <a:rPr lang="pl-PL" sz="1750" kern="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</a:br>
            <a:r>
              <a:rPr lang="pl-PL" sz="1750" b="1" kern="100" dirty="0">
                <a:solidFill>
                  <a:srgbClr val="FFAC00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– 3 mln 061 tys. zł</a:t>
            </a:r>
          </a:p>
          <a:p>
            <a:pPr marL="342900" indent="-342900">
              <a:lnSpc>
                <a:spcPct val="150000"/>
              </a:lnSpc>
              <a:buSzPct val="150000"/>
              <a:buFont typeface="Arial" panose="020B0604020202020204" pitchFamily="34" charset="0"/>
              <a:buChar char="•"/>
            </a:pPr>
            <a:r>
              <a:rPr lang="pl-PL" sz="1750" kern="10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Modernizacja bazy sportowej oraz doposażenie w sprzęt sportowy bazy będącej w dyspozycji dolnośląskich klubów sportowych </a:t>
            </a:r>
            <a:r>
              <a:rPr lang="pl-PL" sz="1750" b="1" kern="100" dirty="0">
                <a:solidFill>
                  <a:srgbClr val="FFAC00"/>
                </a:solidFill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– 2 mln zł</a:t>
            </a:r>
          </a:p>
          <a:p>
            <a:pPr marL="342900" lvl="0" indent="-342900">
              <a:lnSpc>
                <a:spcPct val="150000"/>
              </a:lnSpc>
              <a:buSzPct val="150000"/>
              <a:buFont typeface="Arial" panose="020B0604020202020204" pitchFamily="34" charset="0"/>
              <a:buChar char="•"/>
            </a:pPr>
            <a:r>
              <a:rPr lang="pl-PL" sz="1750" kern="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Budowa toru saneczkowego</a:t>
            </a:r>
            <a:r>
              <a:rPr lang="pl-PL" sz="1750" kern="10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 </a:t>
            </a:r>
            <a:r>
              <a:rPr lang="pl-PL" sz="1750" b="1" kern="100" dirty="0">
                <a:solidFill>
                  <a:srgbClr val="FFAC00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– 1 mln 550 tys. zł</a:t>
            </a:r>
          </a:p>
          <a:p>
            <a:pPr marL="342900" lvl="0" indent="-342900">
              <a:lnSpc>
                <a:spcPct val="150000"/>
              </a:lnSpc>
              <a:buSzPct val="150000"/>
              <a:buFont typeface="Arial" panose="020B0604020202020204" pitchFamily="34" charset="0"/>
              <a:buChar char="•"/>
            </a:pPr>
            <a:r>
              <a:rPr lang="pl-PL" sz="1750" kern="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Park Rowerowy Cross Country w Polanicy-Zdroju </a:t>
            </a:r>
            <a:br>
              <a:rPr lang="pl-PL" sz="1750" kern="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</a:br>
            <a:r>
              <a:rPr lang="pl-PL" sz="1750" b="1" kern="100" dirty="0">
                <a:solidFill>
                  <a:srgbClr val="FFAC00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– 1 mln 375 tys. zł</a:t>
            </a:r>
          </a:p>
          <a:p>
            <a:pPr algn="ctr">
              <a:lnSpc>
                <a:spcPts val="3755"/>
              </a:lnSpc>
            </a:pPr>
            <a:endParaRPr lang="en-US" sz="1750" b="1" spc="83" dirty="0">
              <a:solidFill>
                <a:srgbClr val="FFAC00"/>
              </a:solidFill>
              <a:latin typeface="Poppins" panose="00000500000000000000" pitchFamily="2" charset="-18"/>
              <a:cs typeface="Poppins" panose="00000500000000000000" pitchFamily="2" charset="-18"/>
              <a:sym typeface="Poppins Bold"/>
            </a:endParaRPr>
          </a:p>
        </p:txBody>
      </p:sp>
      <p:sp>
        <p:nvSpPr>
          <p:cNvPr id="28" name="Prostokąt: zaokrąglone rogi 27">
            <a:extLst>
              <a:ext uri="{FF2B5EF4-FFF2-40B4-BE49-F238E27FC236}">
                <a16:creationId xmlns:a16="http://schemas.microsoft.com/office/drawing/2014/main" id="{245DE670-3CD2-2D59-7795-66FEB1D95BC7}"/>
              </a:ext>
            </a:extLst>
          </p:cNvPr>
          <p:cNvSpPr/>
          <p:nvPr/>
        </p:nvSpPr>
        <p:spPr>
          <a:xfrm>
            <a:off x="9372600" y="2247900"/>
            <a:ext cx="8565579" cy="633467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TextBox 12">
            <a:extLst>
              <a:ext uri="{FF2B5EF4-FFF2-40B4-BE49-F238E27FC236}">
                <a16:creationId xmlns:a16="http://schemas.microsoft.com/office/drawing/2014/main" id="{CBE03756-B7A7-E494-BA14-354470BC3B78}"/>
              </a:ext>
            </a:extLst>
          </p:cNvPr>
          <p:cNvSpPr txBox="1"/>
          <p:nvPr/>
        </p:nvSpPr>
        <p:spPr>
          <a:xfrm>
            <a:off x="10190250" y="2439756"/>
            <a:ext cx="7376160" cy="67046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pl-PL" sz="1750" b="1" kern="100" dirty="0"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Wsparcie szkolenia sportowego, rozwoju karier sportowych upowszechnianie i popularyzacja sportu </a:t>
            </a:r>
            <a:r>
              <a:rPr lang="pl-PL" sz="1750" b="1" kern="100" dirty="0">
                <a:solidFill>
                  <a:srgbClr val="FFAC00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– 13 mln 505 tys.  zł</a:t>
            </a: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1750" kern="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Wsparcie szkolenia sportowego najbardziej uzdolnionych dzieci i młodzieży w ramach kadr wojewódzkich, Dolnośląskie Akademie Sportowe </a:t>
            </a:r>
            <a:r>
              <a:rPr lang="pl-PL" sz="1750" b="1" kern="100" dirty="0">
                <a:solidFill>
                  <a:srgbClr val="FFAC00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– 4 mln 900 tys. zł</a:t>
            </a: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1750" kern="10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Rozwój sportu powszechnego i rekreacyjnego, popularyzacja różnych dyscyplin sportu, aktywizacja sportowa dzieci </a:t>
            </a:r>
            <a:br>
              <a:rPr lang="pl-PL" sz="1750" kern="10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</a:br>
            <a:r>
              <a:rPr lang="pl-PL" sz="1750" kern="10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i młodzieży, wsparcie organizacji imprez sportowych </a:t>
            </a:r>
            <a:br>
              <a:rPr lang="pl-PL" sz="1750" kern="10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</a:br>
            <a:r>
              <a:rPr lang="pl-PL" sz="1750" b="1" kern="100" dirty="0">
                <a:solidFill>
                  <a:srgbClr val="FFAC00"/>
                </a:solidFill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– 7 mln 105 tys. zł </a:t>
            </a: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1750" kern="10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Stypendia sportowe </a:t>
            </a:r>
            <a:r>
              <a:rPr lang="pl-PL" sz="1750" b="1" kern="100" dirty="0">
                <a:solidFill>
                  <a:srgbClr val="FFAC00"/>
                </a:solidFill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– 800 tys. zł</a:t>
            </a: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1750" kern="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Badana profilaktyczne dotyczące przeciwdziałaniu powstawaniu urazów i przeciążeń w szkoleniu sportowym młodzieży (w tym kadr wojewódzkich) </a:t>
            </a:r>
            <a:r>
              <a:rPr lang="pl-PL" sz="1750" b="1" kern="100" dirty="0">
                <a:solidFill>
                  <a:srgbClr val="FFAC00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– 500 tys. zł  </a:t>
            </a: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1750" kern="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Nagrody sportowe </a:t>
            </a:r>
            <a:r>
              <a:rPr lang="pl-PL" sz="1750" b="1" kern="100" dirty="0">
                <a:solidFill>
                  <a:srgbClr val="FFAC00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– 200 tys. zł</a:t>
            </a:r>
          </a:p>
          <a:p>
            <a:pPr algn="ctr">
              <a:lnSpc>
                <a:spcPts val="3755"/>
              </a:lnSpc>
            </a:pPr>
            <a:endParaRPr lang="en-US" sz="1900" b="1" spc="83" dirty="0">
              <a:solidFill>
                <a:srgbClr val="FFAC00"/>
              </a:solidFill>
              <a:latin typeface="Poppins" panose="00000500000000000000" pitchFamily="2" charset="-18"/>
              <a:cs typeface="Poppins" panose="00000500000000000000" pitchFamily="2" charset="-18"/>
              <a:sym typeface="Poppins Bold"/>
            </a:endParaRPr>
          </a:p>
        </p:txBody>
      </p:sp>
      <p:sp>
        <p:nvSpPr>
          <p:cNvPr id="10" name="Prostokąt: zaokrąglone rogi 9">
            <a:extLst>
              <a:ext uri="{FF2B5EF4-FFF2-40B4-BE49-F238E27FC236}">
                <a16:creationId xmlns:a16="http://schemas.microsoft.com/office/drawing/2014/main" id="{867F9C46-15AD-5861-9225-12FCEFEECBDB}"/>
              </a:ext>
            </a:extLst>
          </p:cNvPr>
          <p:cNvSpPr/>
          <p:nvPr/>
        </p:nvSpPr>
        <p:spPr>
          <a:xfrm>
            <a:off x="4908093" y="8841525"/>
            <a:ext cx="8562801" cy="119717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2BB0E957-DBC1-ABE1-5FE1-67D69982CF4E}"/>
              </a:ext>
            </a:extLst>
          </p:cNvPr>
          <p:cNvSpPr txBox="1"/>
          <p:nvPr/>
        </p:nvSpPr>
        <p:spPr>
          <a:xfrm>
            <a:off x="5694561" y="8901205"/>
            <a:ext cx="6898878" cy="1165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900" dirty="0">
                <a:latin typeface="Poppins Bold" panose="00000800000000000000" charset="-18"/>
                <a:cs typeface="Poppins Bold" panose="00000800000000000000" charset="-18"/>
              </a:rPr>
              <a:t>Fundusz Rozwoju Kultury Fizycznej </a:t>
            </a:r>
          </a:p>
          <a:p>
            <a:pPr algn="ctr">
              <a:lnSpc>
                <a:spcPct val="150000"/>
              </a:lnSpc>
            </a:pPr>
            <a:r>
              <a:rPr lang="pl-PL" sz="3000" dirty="0">
                <a:solidFill>
                  <a:srgbClr val="F68904"/>
                </a:solidFill>
                <a:latin typeface="Poppins Bold" panose="00000800000000000000" charset="-18"/>
                <a:cs typeface="Poppins Bold" panose="00000800000000000000" charset="-18"/>
              </a:rPr>
              <a:t>15 mln 300 tys. </a:t>
            </a:r>
          </a:p>
        </p:txBody>
      </p:sp>
    </p:spTree>
    <p:extLst>
      <p:ext uri="{BB962C8B-B14F-4D97-AF65-F5344CB8AC3E}">
        <p14:creationId xmlns:p14="http://schemas.microsoft.com/office/powerpoint/2010/main" val="264328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9FA9B2-E1E4-FD98-D15A-6440644F1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C018D712-5344-1520-185C-DC017C5CD5F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dash"/>
            <a:miter/>
          </a:ln>
        </p:spPr>
        <p:txBody>
          <a:bodyPr/>
          <a:lstStyle/>
          <a:p>
            <a:endParaRPr lang="pl-PL" dirty="0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B5F81FBF-F599-651A-66C0-50A1BE83A0E5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319CEFFA-FCA7-C55A-73CC-044870300203}"/>
              </a:ext>
            </a:extLst>
          </p:cNvPr>
          <p:cNvSpPr txBox="1"/>
          <p:nvPr/>
        </p:nvSpPr>
        <p:spPr>
          <a:xfrm>
            <a:off x="11105435" y="578201"/>
            <a:ext cx="6405325" cy="8158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6684"/>
              </a:lnSpc>
            </a:pPr>
            <a:r>
              <a:rPr lang="pl-PL" sz="4774" b="1" dirty="0">
                <a:solidFill>
                  <a:srgbClr val="FFFFFF"/>
                </a:solidFill>
                <a:latin typeface="Poppins Heavy"/>
                <a:ea typeface="Poppins Heavy"/>
                <a:cs typeface="Poppins Heavy"/>
                <a:sym typeface="Poppins Heavy"/>
              </a:rPr>
              <a:t>EDUKACJA I NAUKA</a:t>
            </a:r>
            <a:endParaRPr lang="en-US" sz="4774" b="1" dirty="0">
              <a:solidFill>
                <a:srgbClr val="FFFFFF"/>
              </a:solidFill>
              <a:latin typeface="Poppins Heavy"/>
              <a:ea typeface="Poppins Heavy"/>
              <a:cs typeface="Poppins Heavy"/>
              <a:sym typeface="Poppins Heavy"/>
            </a:endParaRPr>
          </a:p>
        </p:txBody>
      </p:sp>
      <p:sp>
        <p:nvSpPr>
          <p:cNvPr id="27" name="Prostokąt: zaokrąglone rogi 26">
            <a:extLst>
              <a:ext uri="{FF2B5EF4-FFF2-40B4-BE49-F238E27FC236}">
                <a16:creationId xmlns:a16="http://schemas.microsoft.com/office/drawing/2014/main" id="{85B2961B-28F2-AD25-54EF-4875F22AAC05}"/>
              </a:ext>
            </a:extLst>
          </p:cNvPr>
          <p:cNvSpPr/>
          <p:nvPr/>
        </p:nvSpPr>
        <p:spPr>
          <a:xfrm>
            <a:off x="6534031" y="2614380"/>
            <a:ext cx="5219938" cy="197816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16639C62-4366-7DBF-BF85-B83C5CB074C4}"/>
              </a:ext>
            </a:extLst>
          </p:cNvPr>
          <p:cNvSpPr txBox="1"/>
          <p:nvPr/>
        </p:nvSpPr>
        <p:spPr>
          <a:xfrm>
            <a:off x="914400" y="3467100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Remonty w jednostkach edukacyjnych                                                                          1 100 000 zł 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FBC26D51-B1D9-E727-A4F8-2C160714D116}"/>
              </a:ext>
            </a:extLst>
          </p:cNvPr>
          <p:cNvSpPr txBox="1"/>
          <p:nvPr/>
        </p:nvSpPr>
        <p:spPr>
          <a:xfrm>
            <a:off x="13007557" y="2857500"/>
            <a:ext cx="20800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Dolnośląski Program Wspierania Talentów                                                                      100 000 zł</a:t>
            </a:r>
          </a:p>
        </p:txBody>
      </p:sp>
      <p:sp>
        <p:nvSpPr>
          <p:cNvPr id="25" name="Prostokąt: zaokrąglone rogi 24">
            <a:extLst>
              <a:ext uri="{FF2B5EF4-FFF2-40B4-BE49-F238E27FC236}">
                <a16:creationId xmlns:a16="http://schemas.microsoft.com/office/drawing/2014/main" id="{8395EF41-4AD9-5E48-FE3C-37CF247770D9}"/>
              </a:ext>
            </a:extLst>
          </p:cNvPr>
          <p:cNvSpPr/>
          <p:nvPr/>
        </p:nvSpPr>
        <p:spPr>
          <a:xfrm>
            <a:off x="914400" y="2614380"/>
            <a:ext cx="5219938" cy="197816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6" name="Prostokąt: zaokrąglone rogi 25">
            <a:extLst>
              <a:ext uri="{FF2B5EF4-FFF2-40B4-BE49-F238E27FC236}">
                <a16:creationId xmlns:a16="http://schemas.microsoft.com/office/drawing/2014/main" id="{9FADA2C9-1D81-D1F7-C40F-EB532EE48A35}"/>
              </a:ext>
            </a:extLst>
          </p:cNvPr>
          <p:cNvSpPr/>
          <p:nvPr/>
        </p:nvSpPr>
        <p:spPr>
          <a:xfrm>
            <a:off x="12155741" y="2614380"/>
            <a:ext cx="5219938" cy="197816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8" name="Prostokąt: zaokrąglone rogi 27">
            <a:extLst>
              <a:ext uri="{FF2B5EF4-FFF2-40B4-BE49-F238E27FC236}">
                <a16:creationId xmlns:a16="http://schemas.microsoft.com/office/drawing/2014/main" id="{D386541E-6714-DC55-33E0-B94756A485E6}"/>
              </a:ext>
            </a:extLst>
          </p:cNvPr>
          <p:cNvSpPr/>
          <p:nvPr/>
        </p:nvSpPr>
        <p:spPr>
          <a:xfrm>
            <a:off x="6582527" y="4863107"/>
            <a:ext cx="5219938" cy="197816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9" name="Prostokąt: zaokrąglone rogi 28">
            <a:extLst>
              <a:ext uri="{FF2B5EF4-FFF2-40B4-BE49-F238E27FC236}">
                <a16:creationId xmlns:a16="http://schemas.microsoft.com/office/drawing/2014/main" id="{A2EE1CFD-2314-DF8E-E90C-0A8DA561E860}"/>
              </a:ext>
            </a:extLst>
          </p:cNvPr>
          <p:cNvSpPr/>
          <p:nvPr/>
        </p:nvSpPr>
        <p:spPr>
          <a:xfrm>
            <a:off x="12155741" y="4863107"/>
            <a:ext cx="5219938" cy="197816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0" name="Prostokąt: zaokrąglone rogi 29">
            <a:extLst>
              <a:ext uri="{FF2B5EF4-FFF2-40B4-BE49-F238E27FC236}">
                <a16:creationId xmlns:a16="http://schemas.microsoft.com/office/drawing/2014/main" id="{31B2CBA8-D129-D3A4-0DEC-ADB88BCBD877}"/>
              </a:ext>
            </a:extLst>
          </p:cNvPr>
          <p:cNvSpPr/>
          <p:nvPr/>
        </p:nvSpPr>
        <p:spPr>
          <a:xfrm>
            <a:off x="909882" y="4854227"/>
            <a:ext cx="5219938" cy="197816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" name="pole tekstowe 21">
            <a:extLst>
              <a:ext uri="{FF2B5EF4-FFF2-40B4-BE49-F238E27FC236}">
                <a16:creationId xmlns:a16="http://schemas.microsoft.com/office/drawing/2014/main" id="{9ECF7198-CB3E-B78F-BB59-10CAD4FC6D87}"/>
              </a:ext>
            </a:extLst>
          </p:cNvPr>
          <p:cNvSpPr txBox="1"/>
          <p:nvPr/>
        </p:nvSpPr>
        <p:spPr>
          <a:xfrm>
            <a:off x="6828547" y="2694779"/>
            <a:ext cx="4727895" cy="1825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latin typeface="Poppins Bold" panose="00000800000000000000" charset="-18"/>
                <a:cs typeface="Poppins Bold" panose="00000800000000000000" charset="-18"/>
              </a:rPr>
              <a:t>Szansa dla wszystkich – program podniesienia wyników maturalnych uczniów dolnośląskich szkół </a:t>
            </a:r>
          </a:p>
          <a:p>
            <a:pPr algn="ctr">
              <a:lnSpc>
                <a:spcPct val="150000"/>
              </a:lnSpc>
            </a:pPr>
            <a:r>
              <a:rPr lang="pl-PL" sz="2400" dirty="0">
                <a:solidFill>
                  <a:srgbClr val="FFB700"/>
                </a:solidFill>
                <a:effectLst/>
                <a:latin typeface="Poppins Bold" panose="00000800000000000000" charset="-18"/>
                <a:cs typeface="Poppins Bold" panose="00000800000000000000" charset="-18"/>
              </a:rPr>
              <a:t>4 mln 894 tys. zł</a:t>
            </a:r>
            <a:endParaRPr lang="pl-PL" sz="2400" dirty="0">
              <a:solidFill>
                <a:srgbClr val="FFB700"/>
              </a:solidFill>
              <a:latin typeface="Poppins Bold" panose="00000800000000000000" charset="-18"/>
              <a:cs typeface="Poppins Bold" panose="00000800000000000000" charset="-18"/>
            </a:endParaRPr>
          </a:p>
        </p:txBody>
      </p:sp>
      <p:sp>
        <p:nvSpPr>
          <p:cNvPr id="31" name="Prostokąt: zaokrąglone rogi 30">
            <a:extLst>
              <a:ext uri="{FF2B5EF4-FFF2-40B4-BE49-F238E27FC236}">
                <a16:creationId xmlns:a16="http://schemas.microsoft.com/office/drawing/2014/main" id="{0791508F-F6AA-3CEE-2FBE-4250B016243F}"/>
              </a:ext>
            </a:extLst>
          </p:cNvPr>
          <p:cNvSpPr/>
          <p:nvPr/>
        </p:nvSpPr>
        <p:spPr>
          <a:xfrm>
            <a:off x="6534031" y="7111834"/>
            <a:ext cx="5219938" cy="197816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34" name="pole tekstowe 33">
            <a:extLst>
              <a:ext uri="{FF2B5EF4-FFF2-40B4-BE49-F238E27FC236}">
                <a16:creationId xmlns:a16="http://schemas.microsoft.com/office/drawing/2014/main" id="{D13846C1-A1F1-D0BC-AEDF-C152FA52C2BA}"/>
              </a:ext>
            </a:extLst>
          </p:cNvPr>
          <p:cNvSpPr txBox="1"/>
          <p:nvPr/>
        </p:nvSpPr>
        <p:spPr>
          <a:xfrm>
            <a:off x="1237603" y="4970985"/>
            <a:ext cx="4564485" cy="1762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latin typeface="Poppins Bold" panose="00000800000000000000" charset="-18"/>
                <a:cs typeface="Poppins Bold" panose="00000800000000000000" charset="-18"/>
              </a:rPr>
              <a:t>Branżowe Centrum Umiejętności </a:t>
            </a:r>
            <a:br>
              <a:rPr lang="pl-PL" sz="2000" dirty="0">
                <a:latin typeface="Poppins Bold" panose="00000800000000000000" charset="-18"/>
                <a:cs typeface="Poppins Bold" panose="00000800000000000000" charset="-18"/>
              </a:rPr>
            </a:br>
            <a:r>
              <a:rPr lang="pl-PL" sz="2000" dirty="0">
                <a:latin typeface="Poppins Bold" panose="00000800000000000000" charset="-18"/>
                <a:cs typeface="Poppins Bold" panose="00000800000000000000" charset="-18"/>
              </a:rPr>
              <a:t>w dziedzinie hotelarstwa </a:t>
            </a:r>
            <a:br>
              <a:rPr lang="pl-PL" sz="2000" dirty="0">
                <a:latin typeface="Poppins Bold" panose="00000800000000000000" charset="-18"/>
                <a:cs typeface="Poppins Bold" panose="00000800000000000000" charset="-18"/>
              </a:rPr>
            </a:br>
            <a:r>
              <a:rPr lang="pl-PL" sz="2000" dirty="0">
                <a:latin typeface="Poppins Bold" panose="00000800000000000000" charset="-18"/>
                <a:cs typeface="Poppins Bold" panose="00000800000000000000" charset="-18"/>
              </a:rPr>
              <a:t>w Dolnośląskim Zespole Szkół </a:t>
            </a:r>
            <a:br>
              <a:rPr lang="pl-PL" sz="2000" dirty="0">
                <a:latin typeface="Poppins Bold" panose="00000800000000000000" charset="-18"/>
                <a:cs typeface="Poppins Bold" panose="00000800000000000000" charset="-18"/>
              </a:rPr>
            </a:br>
            <a:r>
              <a:rPr lang="pl-PL" sz="2000" dirty="0">
                <a:latin typeface="Poppins Bold" panose="00000800000000000000" charset="-18"/>
                <a:cs typeface="Poppins Bold" panose="00000800000000000000" charset="-18"/>
              </a:rPr>
              <a:t>w Biedrzychowicach</a:t>
            </a:r>
          </a:p>
          <a:p>
            <a:pPr algn="ctr">
              <a:lnSpc>
                <a:spcPct val="150000"/>
              </a:lnSpc>
            </a:pPr>
            <a:r>
              <a:rPr lang="pl-PL" sz="2100" b="1" dirty="0">
                <a:solidFill>
                  <a:srgbClr val="FFB700"/>
                </a:solidFill>
                <a:effectLst/>
                <a:latin typeface="Poppins Bold" panose="00000800000000000000" charset="-18"/>
                <a:cs typeface="Poppins Bold" panose="00000800000000000000" charset="-18"/>
              </a:rPr>
              <a:t>1 mln 542 tys. zł</a:t>
            </a:r>
            <a:endParaRPr lang="pl-PL" sz="2100" b="1" dirty="0">
              <a:solidFill>
                <a:srgbClr val="FFB700"/>
              </a:solidFill>
              <a:latin typeface="Poppins Bold" panose="00000800000000000000" charset="-18"/>
              <a:cs typeface="Poppins Bold" panose="00000800000000000000" charset="-18"/>
            </a:endParaRP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92762D98-6630-D5F3-635B-89D4E99B2B88}"/>
              </a:ext>
            </a:extLst>
          </p:cNvPr>
          <p:cNvSpPr txBox="1"/>
          <p:nvPr/>
        </p:nvSpPr>
        <p:spPr>
          <a:xfrm>
            <a:off x="12479776" y="2791378"/>
            <a:ext cx="456448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>
                <a:latin typeface="Poppins Bold" panose="00000800000000000000" charset="-18"/>
                <a:cs typeface="Poppins Bold" panose="00000800000000000000" charset="-18"/>
              </a:rPr>
              <a:t>Dolnośląski Program Stypendialny dla uczniów szczególnie uzdolnionych w zakresie przedmiotów ścisłych i zagrożonych wykluczeniem społecznym</a:t>
            </a:r>
          </a:p>
          <a:p>
            <a:pPr algn="ctr"/>
            <a:r>
              <a:rPr lang="pl-PL" sz="1900" b="1" dirty="0">
                <a:solidFill>
                  <a:srgbClr val="FFB700"/>
                </a:solidFill>
                <a:latin typeface="Poppins Bold" panose="00000800000000000000" charset="-18"/>
                <a:cs typeface="Poppins Bold" panose="00000800000000000000" charset="-18"/>
              </a:rPr>
              <a:t>4 mln 474 tys. zł</a:t>
            </a: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81ED9507-62E8-9843-08CB-6F1308408A33}"/>
              </a:ext>
            </a:extLst>
          </p:cNvPr>
          <p:cNvSpPr txBox="1"/>
          <p:nvPr/>
        </p:nvSpPr>
        <p:spPr>
          <a:xfrm>
            <a:off x="7017797" y="5057804"/>
            <a:ext cx="4249967" cy="1588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200" dirty="0">
                <a:latin typeface="Poppins Bold" panose="00000800000000000000" charset="-18"/>
                <a:cs typeface="Poppins Bold" panose="00000800000000000000" charset="-18"/>
              </a:rPr>
              <a:t>Zadania i projekty, </a:t>
            </a:r>
          </a:p>
          <a:p>
            <a:pPr algn="ctr"/>
            <a:r>
              <a:rPr lang="pl-PL" sz="2200" dirty="0">
                <a:latin typeface="Poppins Bold" panose="00000800000000000000" charset="-18"/>
                <a:cs typeface="Poppins Bold" panose="00000800000000000000" charset="-18"/>
              </a:rPr>
              <a:t>których celem jest rozwój </a:t>
            </a:r>
            <a:br>
              <a:rPr lang="pl-PL" sz="2200" dirty="0">
                <a:latin typeface="Poppins Bold" panose="00000800000000000000" charset="-18"/>
                <a:cs typeface="Poppins Bold" panose="00000800000000000000" charset="-18"/>
              </a:rPr>
            </a:br>
            <a:r>
              <a:rPr lang="pl-PL" sz="2200" dirty="0">
                <a:latin typeface="Poppins Bold" panose="00000800000000000000" charset="-18"/>
                <a:cs typeface="Poppins Bold" panose="00000800000000000000" charset="-18"/>
              </a:rPr>
              <a:t>i upowszechnianie edukacji </a:t>
            </a:r>
          </a:p>
          <a:p>
            <a:pPr algn="ctr">
              <a:lnSpc>
                <a:spcPct val="150000"/>
              </a:lnSpc>
            </a:pPr>
            <a:r>
              <a:rPr lang="pl-PL" sz="2300" b="1" dirty="0">
                <a:solidFill>
                  <a:srgbClr val="FFB700"/>
                </a:solidFill>
                <a:latin typeface="Poppins Bold" panose="00000800000000000000" charset="-18"/>
                <a:cs typeface="Poppins Bold" panose="00000800000000000000" charset="-18"/>
              </a:rPr>
              <a:t>1 mln 361 tys. zł</a:t>
            </a: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7C902E96-2F76-6C30-E735-72ECB22B0686}"/>
              </a:ext>
            </a:extLst>
          </p:cNvPr>
          <p:cNvSpPr txBox="1"/>
          <p:nvPr/>
        </p:nvSpPr>
        <p:spPr>
          <a:xfrm>
            <a:off x="12284081" y="5164760"/>
            <a:ext cx="4963249" cy="1353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>
                <a:latin typeface="Poppins Bold" panose="00000800000000000000" charset="-18"/>
                <a:cs typeface="Poppins Bold" panose="00000800000000000000" charset="-18"/>
              </a:rPr>
              <a:t>Remonty </a:t>
            </a:r>
          </a:p>
          <a:p>
            <a:pPr algn="ctr"/>
            <a:r>
              <a:rPr lang="pl-PL" sz="2400" dirty="0">
                <a:latin typeface="Poppins Bold" panose="00000800000000000000" charset="-18"/>
                <a:cs typeface="Poppins Bold" panose="00000800000000000000" charset="-18"/>
              </a:rPr>
              <a:t>w jednostkach edukacyjnych </a:t>
            </a:r>
          </a:p>
          <a:p>
            <a:pPr algn="ctr">
              <a:lnSpc>
                <a:spcPct val="150000"/>
              </a:lnSpc>
            </a:pPr>
            <a:r>
              <a:rPr lang="pl-PL" sz="2500" b="1" dirty="0">
                <a:solidFill>
                  <a:srgbClr val="FFB700"/>
                </a:solidFill>
                <a:latin typeface="Poppins Bold" panose="00000800000000000000" charset="-18"/>
                <a:cs typeface="Poppins Bold" panose="00000800000000000000" charset="-18"/>
              </a:rPr>
              <a:t>1 mln 100 tys. zł 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C7BF822A-D09E-8CCB-6167-8D9E725576AE}"/>
              </a:ext>
            </a:extLst>
          </p:cNvPr>
          <p:cNvSpPr txBox="1"/>
          <p:nvPr/>
        </p:nvSpPr>
        <p:spPr>
          <a:xfrm>
            <a:off x="1394864" y="2853254"/>
            <a:ext cx="4249967" cy="1630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200" dirty="0">
                <a:latin typeface="Poppins Bold" panose="00000800000000000000" charset="-18"/>
                <a:cs typeface="Poppins Bold" panose="00000800000000000000" charset="-18"/>
              </a:rPr>
              <a:t>Wsparcie Publicznych Poradni </a:t>
            </a:r>
            <a:r>
              <a:rPr lang="pl-PL" sz="2200" dirty="0" err="1">
                <a:latin typeface="Poppins Bold" panose="00000800000000000000" charset="-18"/>
                <a:cs typeface="Poppins Bold" panose="00000800000000000000" charset="-18"/>
              </a:rPr>
              <a:t>Psychologiczno</a:t>
            </a:r>
            <a:br>
              <a:rPr lang="pl-PL" sz="2200" dirty="0">
                <a:latin typeface="Poppins Bold" panose="00000800000000000000" charset="-18"/>
                <a:cs typeface="Poppins Bold" panose="00000800000000000000" charset="-18"/>
              </a:rPr>
            </a:br>
            <a:r>
              <a:rPr lang="pl-PL" sz="2200" dirty="0">
                <a:latin typeface="Poppins Bold" panose="00000800000000000000" charset="-18"/>
                <a:cs typeface="Poppins Bold" panose="00000800000000000000" charset="-18"/>
              </a:rPr>
              <a:t>-pedagogicznych</a:t>
            </a:r>
          </a:p>
          <a:p>
            <a:pPr algn="ctr">
              <a:lnSpc>
                <a:spcPct val="150000"/>
              </a:lnSpc>
            </a:pPr>
            <a:r>
              <a:rPr lang="pl-PL" sz="2500" b="1" dirty="0">
                <a:solidFill>
                  <a:srgbClr val="FFB700"/>
                </a:solidFill>
                <a:latin typeface="Poppins Bold" panose="00000800000000000000" charset="-18"/>
                <a:cs typeface="Poppins Bold" panose="00000800000000000000" charset="-18"/>
              </a:rPr>
              <a:t>5 mln zł </a:t>
            </a:r>
          </a:p>
        </p:txBody>
      </p:sp>
      <p:sp>
        <p:nvSpPr>
          <p:cNvPr id="8" name="Prostokąt: zaokrąglone rogi 7">
            <a:extLst>
              <a:ext uri="{FF2B5EF4-FFF2-40B4-BE49-F238E27FC236}">
                <a16:creationId xmlns:a16="http://schemas.microsoft.com/office/drawing/2014/main" id="{84B52D60-D8D0-ADBC-CC59-8132BB47C5E6}"/>
              </a:ext>
            </a:extLst>
          </p:cNvPr>
          <p:cNvSpPr/>
          <p:nvPr/>
        </p:nvSpPr>
        <p:spPr>
          <a:xfrm>
            <a:off x="12155741" y="7115858"/>
            <a:ext cx="5219938" cy="197816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3F8038E8-31B8-513A-7EF8-870C8D5FFF78}"/>
              </a:ext>
            </a:extLst>
          </p:cNvPr>
          <p:cNvSpPr txBox="1"/>
          <p:nvPr/>
        </p:nvSpPr>
        <p:spPr>
          <a:xfrm>
            <a:off x="7067512" y="7296079"/>
            <a:ext cx="4249967" cy="1609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200" dirty="0">
                <a:latin typeface="Poppins Bold" panose="00000800000000000000" charset="-18"/>
                <a:cs typeface="Poppins Bold" panose="00000800000000000000" charset="-18"/>
              </a:rPr>
              <a:t>Karkonoskie Centrum Informatyczne w filii DODN w Jeleniej Górze</a:t>
            </a:r>
          </a:p>
          <a:p>
            <a:pPr algn="ctr">
              <a:lnSpc>
                <a:spcPct val="150000"/>
              </a:lnSpc>
            </a:pPr>
            <a:r>
              <a:rPr lang="pl-PL" sz="2300" b="1" dirty="0">
                <a:solidFill>
                  <a:srgbClr val="FFB700"/>
                </a:solidFill>
                <a:latin typeface="Poppins Bold" panose="00000800000000000000" charset="-18"/>
                <a:cs typeface="Poppins Bold" panose="00000800000000000000" charset="-18"/>
              </a:rPr>
              <a:t>600 tys. zł </a:t>
            </a:r>
          </a:p>
        </p:txBody>
      </p:sp>
      <p:sp>
        <p:nvSpPr>
          <p:cNvPr id="6" name="Prostokąt: zaokrąglone rogi 5">
            <a:extLst>
              <a:ext uri="{FF2B5EF4-FFF2-40B4-BE49-F238E27FC236}">
                <a16:creationId xmlns:a16="http://schemas.microsoft.com/office/drawing/2014/main" id="{E402D66F-25A2-7767-1D8F-DC042725DA1A}"/>
              </a:ext>
            </a:extLst>
          </p:cNvPr>
          <p:cNvSpPr/>
          <p:nvPr/>
        </p:nvSpPr>
        <p:spPr>
          <a:xfrm>
            <a:off x="909882" y="7111834"/>
            <a:ext cx="5219938" cy="197816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7E7AC1D9-AD6B-8442-15D9-29269F86EC98}"/>
              </a:ext>
            </a:extLst>
          </p:cNvPr>
          <p:cNvSpPr txBox="1"/>
          <p:nvPr/>
        </p:nvSpPr>
        <p:spPr>
          <a:xfrm>
            <a:off x="12525271" y="7398286"/>
            <a:ext cx="4480870" cy="1405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500" dirty="0">
                <a:latin typeface="Poppins Bold" panose="00000800000000000000" charset="-18"/>
                <a:cs typeface="Poppins Bold" panose="00000800000000000000" charset="-18"/>
              </a:rPr>
              <a:t>Program stypendialny „</a:t>
            </a:r>
            <a:r>
              <a:rPr lang="pl-PL" sz="2500" dirty="0" err="1">
                <a:latin typeface="Poppins Bold" panose="00000800000000000000" charset="-18"/>
                <a:cs typeface="Poppins Bold" panose="00000800000000000000" charset="-18"/>
              </a:rPr>
              <a:t>zDolny</a:t>
            </a:r>
            <a:r>
              <a:rPr lang="pl-PL" sz="2500" dirty="0">
                <a:latin typeface="Poppins Bold" panose="00000800000000000000" charset="-18"/>
                <a:cs typeface="Poppins Bold" panose="00000800000000000000" charset="-18"/>
              </a:rPr>
              <a:t> Śląsk” </a:t>
            </a:r>
          </a:p>
          <a:p>
            <a:pPr algn="ctr">
              <a:lnSpc>
                <a:spcPct val="150000"/>
              </a:lnSpc>
            </a:pPr>
            <a:r>
              <a:rPr lang="pl-PL" sz="2600" b="1" dirty="0">
                <a:solidFill>
                  <a:srgbClr val="FFB700"/>
                </a:solidFill>
                <a:latin typeface="Poppins Bold" panose="00000800000000000000" charset="-18"/>
                <a:cs typeface="Poppins Bold" panose="00000800000000000000" charset="-18"/>
              </a:rPr>
              <a:t>240 tys. zł</a:t>
            </a:r>
          </a:p>
        </p:txBody>
      </p: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3F20E066-E233-479B-8F70-7C0D7EF85A9D}"/>
              </a:ext>
            </a:extLst>
          </p:cNvPr>
          <p:cNvSpPr txBox="1"/>
          <p:nvPr/>
        </p:nvSpPr>
        <p:spPr>
          <a:xfrm>
            <a:off x="1245314" y="7398073"/>
            <a:ext cx="4549065" cy="1405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500" dirty="0">
                <a:latin typeface="Poppins Bold" panose="00000800000000000000" charset="-18"/>
                <a:cs typeface="Poppins Bold" panose="00000800000000000000" charset="-18"/>
              </a:rPr>
              <a:t>Regionalna gastronomia dla Dolnego Śląska</a:t>
            </a:r>
          </a:p>
          <a:p>
            <a:pPr algn="ctr">
              <a:lnSpc>
                <a:spcPct val="150000"/>
              </a:lnSpc>
            </a:pPr>
            <a:r>
              <a:rPr lang="pl-PL" sz="2600" b="1" dirty="0">
                <a:solidFill>
                  <a:srgbClr val="FFB700"/>
                </a:solidFill>
                <a:effectLst/>
                <a:latin typeface="Poppins Bold" panose="00000800000000000000" charset="-18"/>
                <a:cs typeface="Poppins Bold" panose="00000800000000000000" charset="-18"/>
              </a:rPr>
              <a:t>605 tys. zł</a:t>
            </a:r>
            <a:endParaRPr lang="pl-PL" sz="2600" b="1" dirty="0">
              <a:solidFill>
                <a:srgbClr val="FFB700"/>
              </a:solidFill>
              <a:latin typeface="Poppins Bold" panose="00000800000000000000" charset="-18"/>
              <a:cs typeface="Poppins Bold" panose="0000080000000000000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2685908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5CE5AD-BCAF-B2C2-5C7F-B3EE2B3F7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2AEDA8F3-473C-BE08-162E-3D42A6CA26C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dash"/>
            <a:miter/>
          </a:ln>
        </p:spPr>
        <p:txBody>
          <a:bodyPr/>
          <a:lstStyle/>
          <a:p>
            <a:endParaRPr lang="pl-PL" dirty="0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94B7E0A0-981E-9599-FE73-66A4134F4162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6945D44B-0F88-26F4-7369-F9B282E30AA6}"/>
              </a:ext>
            </a:extLst>
          </p:cNvPr>
          <p:cNvSpPr txBox="1"/>
          <p:nvPr/>
        </p:nvSpPr>
        <p:spPr>
          <a:xfrm>
            <a:off x="9651422" y="578201"/>
            <a:ext cx="7859339" cy="6771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/>
            <a:r>
              <a:rPr lang="pl-PL" sz="4400" b="1" dirty="0">
                <a:solidFill>
                  <a:srgbClr val="FFFFFF"/>
                </a:solidFill>
                <a:latin typeface="Poppins Heavy"/>
                <a:ea typeface="Poppins Heavy"/>
                <a:cs typeface="Poppins Heavy"/>
                <a:sym typeface="Poppins Heavy"/>
              </a:rPr>
              <a:t>INTEGRACJA SPOŁECZNA</a:t>
            </a:r>
            <a:endParaRPr lang="en-US" sz="4400" b="1" dirty="0">
              <a:solidFill>
                <a:srgbClr val="FFFFFF"/>
              </a:solidFill>
              <a:latin typeface="Poppins Heavy"/>
              <a:ea typeface="Poppins Heavy"/>
              <a:cs typeface="Poppins Heavy"/>
              <a:sym typeface="Poppins Heavy"/>
            </a:endParaRPr>
          </a:p>
        </p:txBody>
      </p:sp>
      <p:sp>
        <p:nvSpPr>
          <p:cNvPr id="13" name="Prostokąt: zaokrąglone rogi 12">
            <a:extLst>
              <a:ext uri="{FF2B5EF4-FFF2-40B4-BE49-F238E27FC236}">
                <a16:creationId xmlns:a16="http://schemas.microsoft.com/office/drawing/2014/main" id="{21579381-AADF-B314-734A-534703CD67C0}"/>
              </a:ext>
            </a:extLst>
          </p:cNvPr>
          <p:cNvSpPr/>
          <p:nvPr/>
        </p:nvSpPr>
        <p:spPr>
          <a:xfrm>
            <a:off x="421058" y="2214670"/>
            <a:ext cx="5847537" cy="655453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l-PL" b="1" dirty="0"/>
              <a:t>Infrastruktura </a:t>
            </a:r>
            <a:br>
              <a:rPr lang="pl-PL" b="1" dirty="0"/>
            </a:br>
            <a:r>
              <a:rPr lang="pl-PL" b="1" dirty="0"/>
              <a:t>ochrony zdrowia </a:t>
            </a:r>
            <a:br>
              <a:rPr lang="pl-PL" b="1" dirty="0"/>
            </a:br>
            <a:r>
              <a:rPr lang="pl-PL" b="1" dirty="0"/>
              <a:t>652 593 031 zł</a:t>
            </a:r>
          </a:p>
        </p:txBody>
      </p: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B1766B80-8598-6553-2631-784C42260036}"/>
              </a:ext>
            </a:extLst>
          </p:cNvPr>
          <p:cNvSpPr/>
          <p:nvPr/>
        </p:nvSpPr>
        <p:spPr>
          <a:xfrm>
            <a:off x="12413385" y="2494138"/>
            <a:ext cx="5471161" cy="181456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l-PL" b="1" dirty="0"/>
              <a:t>Infrastruktura </a:t>
            </a:r>
            <a:br>
              <a:rPr lang="pl-PL" b="1" dirty="0"/>
            </a:br>
            <a:r>
              <a:rPr lang="pl-PL" b="1" dirty="0"/>
              <a:t>ochrony zdrowia </a:t>
            </a:r>
            <a:br>
              <a:rPr lang="pl-PL" b="1" dirty="0"/>
            </a:br>
            <a:r>
              <a:rPr lang="pl-PL" b="1" dirty="0"/>
              <a:t>652 593 031 zł</a:t>
            </a:r>
          </a:p>
        </p:txBody>
      </p:sp>
      <p:sp>
        <p:nvSpPr>
          <p:cNvPr id="15" name="Prostokąt: zaokrąglone rogi 14">
            <a:extLst>
              <a:ext uri="{FF2B5EF4-FFF2-40B4-BE49-F238E27FC236}">
                <a16:creationId xmlns:a16="http://schemas.microsoft.com/office/drawing/2014/main" id="{9A709C11-8B9F-ECC6-C15F-129286994F3D}"/>
              </a:ext>
            </a:extLst>
          </p:cNvPr>
          <p:cNvSpPr/>
          <p:nvPr/>
        </p:nvSpPr>
        <p:spPr>
          <a:xfrm>
            <a:off x="6782205" y="2494138"/>
            <a:ext cx="5471161" cy="181456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l-PL" b="1" dirty="0"/>
              <a:t>Infrastruktura </a:t>
            </a:r>
            <a:br>
              <a:rPr lang="pl-PL" b="1" dirty="0"/>
            </a:br>
            <a:r>
              <a:rPr lang="pl-PL" b="1" dirty="0"/>
              <a:t>ochrony zdrowia </a:t>
            </a:r>
            <a:br>
              <a:rPr lang="pl-PL" b="1" dirty="0"/>
            </a:br>
            <a:r>
              <a:rPr lang="pl-PL" b="1" dirty="0"/>
              <a:t>652 593 031 zł</a:t>
            </a:r>
          </a:p>
        </p:txBody>
      </p:sp>
      <p:sp>
        <p:nvSpPr>
          <p:cNvPr id="16" name="Prostokąt: zaokrąglone rogi 15">
            <a:extLst>
              <a:ext uri="{FF2B5EF4-FFF2-40B4-BE49-F238E27FC236}">
                <a16:creationId xmlns:a16="http://schemas.microsoft.com/office/drawing/2014/main" id="{0ACBB92A-D02D-EECB-CBC2-0C515EBBE119}"/>
              </a:ext>
            </a:extLst>
          </p:cNvPr>
          <p:cNvSpPr/>
          <p:nvPr/>
        </p:nvSpPr>
        <p:spPr>
          <a:xfrm>
            <a:off x="6782205" y="4559123"/>
            <a:ext cx="5471161" cy="181456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l-PL" b="1" dirty="0"/>
              <a:t>Infrastruktura </a:t>
            </a:r>
            <a:br>
              <a:rPr lang="pl-PL" b="1" dirty="0"/>
            </a:br>
            <a:r>
              <a:rPr lang="pl-PL" b="1" dirty="0"/>
              <a:t>ochrony zdrowia </a:t>
            </a:r>
            <a:br>
              <a:rPr lang="pl-PL" b="1" dirty="0"/>
            </a:br>
            <a:r>
              <a:rPr lang="pl-PL" b="1" dirty="0"/>
              <a:t>652 593 031 zł</a:t>
            </a:r>
          </a:p>
        </p:txBody>
      </p:sp>
      <p:sp>
        <p:nvSpPr>
          <p:cNvPr id="17" name="Prostokąt: zaokrąglone rogi 16">
            <a:extLst>
              <a:ext uri="{FF2B5EF4-FFF2-40B4-BE49-F238E27FC236}">
                <a16:creationId xmlns:a16="http://schemas.microsoft.com/office/drawing/2014/main" id="{4C8A77B2-E270-8A56-C1BF-F6820729F1EA}"/>
              </a:ext>
            </a:extLst>
          </p:cNvPr>
          <p:cNvSpPr/>
          <p:nvPr/>
        </p:nvSpPr>
        <p:spPr>
          <a:xfrm>
            <a:off x="12413384" y="4559123"/>
            <a:ext cx="5471161" cy="181456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l-PL" b="1" dirty="0"/>
              <a:t>Infrastruktura </a:t>
            </a:r>
            <a:br>
              <a:rPr lang="pl-PL" b="1" dirty="0"/>
            </a:br>
            <a:r>
              <a:rPr lang="pl-PL" b="1" dirty="0"/>
              <a:t>ochrony zdrowia </a:t>
            </a:r>
            <a:br>
              <a:rPr lang="pl-PL" b="1" dirty="0"/>
            </a:br>
            <a:r>
              <a:rPr lang="pl-PL" b="1" dirty="0"/>
              <a:t>652 593 031 zł</a:t>
            </a:r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B65152E7-8DF0-B4C5-AF13-B07C13AF47C9}"/>
              </a:ext>
            </a:extLst>
          </p:cNvPr>
          <p:cNvSpPr txBox="1"/>
          <p:nvPr/>
        </p:nvSpPr>
        <p:spPr>
          <a:xfrm>
            <a:off x="852281" y="2544927"/>
            <a:ext cx="5042977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300" kern="100" dirty="0"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Działania na rzecz rozwoju społeczeństwa obywatelskiego </a:t>
            </a:r>
            <a:br>
              <a:rPr lang="pl-PL" sz="2300" kern="100" dirty="0"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</a:br>
            <a:r>
              <a:rPr lang="pl-PL" sz="2400" kern="100" dirty="0">
                <a:solidFill>
                  <a:srgbClr val="FFAC00"/>
                </a:solidFill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- 4 mln 554 tys. zł</a:t>
            </a:r>
            <a:r>
              <a:rPr lang="pl-PL" sz="2300" kern="100" dirty="0"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:</a:t>
            </a:r>
          </a:p>
          <a:p>
            <a:endParaRPr lang="pl-PL" sz="2200" kern="100" dirty="0">
              <a:latin typeface="Poppins Medium" panose="00000600000000000000" pitchFamily="2" charset="-18"/>
              <a:ea typeface="Aptos" panose="020B0004020202020204" pitchFamily="34" charset="0"/>
              <a:cs typeface="Poppins Medium" panose="00000600000000000000" pitchFamily="2" charset="-18"/>
            </a:endParaRPr>
          </a:p>
          <a:p>
            <a:pPr marL="285750" indent="-285750"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200" kern="100" dirty="0">
                <a:effectLst/>
                <a:latin typeface="Poppins Medium" panose="00000600000000000000" pitchFamily="2" charset="-18"/>
                <a:ea typeface="Aptos" panose="020B0004020202020204" pitchFamily="34" charset="0"/>
                <a:cs typeface="Poppins Medium" panose="00000600000000000000" pitchFamily="2" charset="-18"/>
              </a:rPr>
              <a:t>Dolnośląska Akademia Kompetencji Seniorów</a:t>
            </a:r>
          </a:p>
          <a:p>
            <a:pPr marL="285750" indent="-285750"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200" kern="100" dirty="0">
                <a:effectLst/>
                <a:latin typeface="Poppins Medium" panose="00000600000000000000" pitchFamily="2" charset="-18"/>
                <a:ea typeface="Aptos" panose="020B0004020202020204" pitchFamily="34" charset="0"/>
                <a:cs typeface="Poppins Medium" panose="00000600000000000000" pitchFamily="2" charset="-18"/>
              </a:rPr>
              <a:t>Asystentura osób starszych</a:t>
            </a:r>
          </a:p>
          <a:p>
            <a:pPr marL="285750" indent="-285750"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200" kern="100" dirty="0">
                <a:effectLst/>
                <a:latin typeface="Poppins Medium" panose="00000600000000000000" pitchFamily="2" charset="-18"/>
                <a:ea typeface="Aptos" panose="020B0004020202020204" pitchFamily="34" charset="0"/>
                <a:cs typeface="Poppins Medium" panose="00000600000000000000" pitchFamily="2" charset="-18"/>
              </a:rPr>
              <a:t>Wsparcie psychologiczne dzieci i młodzież</a:t>
            </a:r>
          </a:p>
          <a:p>
            <a:pPr marL="285750" indent="-285750"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200" kern="100" dirty="0">
                <a:effectLst/>
                <a:latin typeface="Poppins Medium" panose="00000600000000000000" pitchFamily="2" charset="-18"/>
                <a:ea typeface="Aptos" panose="020B0004020202020204" pitchFamily="34" charset="0"/>
                <a:cs typeface="Poppins Medium" panose="00000600000000000000" pitchFamily="2" charset="-18"/>
              </a:rPr>
              <a:t>Program Wsparcia Rad Seniorów na Dolnym Śląsku</a:t>
            </a:r>
          </a:p>
          <a:p>
            <a:pPr marL="285750" indent="-285750">
              <a:spcAft>
                <a:spcPts val="600"/>
              </a:spcAft>
              <a:buSzPct val="150000"/>
              <a:buFont typeface="Arial" panose="020B0604020202020204" pitchFamily="34" charset="0"/>
              <a:buChar char="•"/>
            </a:pPr>
            <a:r>
              <a:rPr lang="pl-PL" sz="2200" kern="100" dirty="0">
                <a:effectLst/>
                <a:latin typeface="Poppins Medium" panose="00000600000000000000" pitchFamily="2" charset="-18"/>
                <a:ea typeface="Aptos" panose="020B0004020202020204" pitchFamily="34" charset="0"/>
                <a:cs typeface="Poppins Medium" panose="00000600000000000000" pitchFamily="2" charset="-18"/>
              </a:rPr>
              <a:t>Wsparcie aktywności Uniwersytetów Trzeciego Wieku funkcjonujących przy dolnośląskich uczelniach wyższych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9192F9BC-27F9-070A-8EC9-8050C9A7B3AF}"/>
              </a:ext>
            </a:extLst>
          </p:cNvPr>
          <p:cNvSpPr txBox="1"/>
          <p:nvPr/>
        </p:nvSpPr>
        <p:spPr>
          <a:xfrm>
            <a:off x="6925470" y="2764131"/>
            <a:ext cx="5184629" cy="1274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err="1">
                <a:latin typeface="Poppins Bold" panose="00000800000000000000" charset="-18"/>
                <a:cs typeface="Poppins Bold" panose="00000800000000000000" charset="-18"/>
              </a:rPr>
              <a:t>CiC</a:t>
            </a:r>
            <a:r>
              <a:rPr lang="pl-PL" sz="3200" dirty="0">
                <a:latin typeface="Poppins Bold" panose="00000800000000000000" charset="-18"/>
                <a:cs typeface="Poppins Bold" panose="00000800000000000000" charset="-18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pl-PL" sz="3300" b="1" dirty="0">
                <a:solidFill>
                  <a:srgbClr val="FFB700"/>
                </a:solidFill>
                <a:latin typeface="Poppins Bold" panose="00000800000000000000" charset="-18"/>
                <a:cs typeface="Poppins Bold" panose="00000800000000000000" charset="-18"/>
              </a:rPr>
              <a:t>6 mln 804 tys. zł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86ADAC79-18EE-39F8-E6D8-8C63A95F1115}"/>
              </a:ext>
            </a:extLst>
          </p:cNvPr>
          <p:cNvSpPr txBox="1"/>
          <p:nvPr/>
        </p:nvSpPr>
        <p:spPr>
          <a:xfrm>
            <a:off x="13161565" y="4625820"/>
            <a:ext cx="3971114" cy="16636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000" dirty="0">
                <a:latin typeface="Poppins Bold" panose="00000800000000000000" charset="-18"/>
                <a:cs typeface="Poppins Bold" panose="00000800000000000000" charset="-18"/>
              </a:rPr>
              <a:t>Dolnośląski </a:t>
            </a:r>
          </a:p>
          <a:p>
            <a:pPr algn="ctr"/>
            <a:r>
              <a:rPr lang="pl-PL" sz="3000" dirty="0">
                <a:latin typeface="Poppins Bold" panose="00000800000000000000" charset="-18"/>
                <a:cs typeface="Poppins Bold" panose="00000800000000000000" charset="-18"/>
              </a:rPr>
              <a:t>Fundusz Wsparcia </a:t>
            </a:r>
          </a:p>
          <a:p>
            <a:pPr algn="ctr">
              <a:lnSpc>
                <a:spcPct val="150000"/>
              </a:lnSpc>
            </a:pPr>
            <a:r>
              <a:rPr lang="pl-PL" sz="3100" b="1" dirty="0">
                <a:solidFill>
                  <a:srgbClr val="FFB700"/>
                </a:solidFill>
                <a:latin typeface="Poppins Bold" panose="00000800000000000000" charset="-18"/>
                <a:cs typeface="Poppins Bold" panose="00000800000000000000" charset="-18"/>
              </a:rPr>
              <a:t>1 mln zł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EB150F49-CB05-7FED-370F-ACD31B4190F7}"/>
              </a:ext>
            </a:extLst>
          </p:cNvPr>
          <p:cNvSpPr txBox="1"/>
          <p:nvPr/>
        </p:nvSpPr>
        <p:spPr>
          <a:xfrm>
            <a:off x="7324437" y="4685751"/>
            <a:ext cx="43866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3000" kern="100" dirty="0"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Program „Sprawny Uczeń”</a:t>
            </a:r>
          </a:p>
          <a:p>
            <a:pPr algn="ctr"/>
            <a:r>
              <a:rPr lang="pl-PL" sz="3100" kern="100" dirty="0">
                <a:solidFill>
                  <a:srgbClr val="FFB700"/>
                </a:solidFill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3 mln 344 tys. zł</a:t>
            </a:r>
            <a:endParaRPr lang="pl-PL" sz="3100" dirty="0">
              <a:solidFill>
                <a:srgbClr val="FFB700"/>
              </a:solidFill>
            </a:endParaRPr>
          </a:p>
        </p:txBody>
      </p:sp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id="{9197B85C-AFE4-47D3-A1A8-8FEA398D6CF0}"/>
              </a:ext>
            </a:extLst>
          </p:cNvPr>
          <p:cNvSpPr/>
          <p:nvPr/>
        </p:nvSpPr>
        <p:spPr>
          <a:xfrm>
            <a:off x="6782205" y="6624109"/>
            <a:ext cx="5471161" cy="181456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l-PL" b="1" dirty="0"/>
              <a:t>Infrastruktura </a:t>
            </a:r>
            <a:br>
              <a:rPr lang="pl-PL" b="1" dirty="0"/>
            </a:br>
            <a:r>
              <a:rPr lang="pl-PL" b="1" dirty="0"/>
              <a:t>ochrony zdrowia </a:t>
            </a:r>
            <a:br>
              <a:rPr lang="pl-PL" b="1" dirty="0"/>
            </a:br>
            <a:r>
              <a:rPr lang="pl-PL" b="1" dirty="0"/>
              <a:t>652 593 031 zł</a:t>
            </a:r>
          </a:p>
        </p:txBody>
      </p:sp>
      <p:sp>
        <p:nvSpPr>
          <p:cNvPr id="5" name="Prostokąt: zaokrąglone rogi 4">
            <a:extLst>
              <a:ext uri="{FF2B5EF4-FFF2-40B4-BE49-F238E27FC236}">
                <a16:creationId xmlns:a16="http://schemas.microsoft.com/office/drawing/2014/main" id="{EE4304B5-6CDF-CC7A-745B-B09C4CA90486}"/>
              </a:ext>
            </a:extLst>
          </p:cNvPr>
          <p:cNvSpPr/>
          <p:nvPr/>
        </p:nvSpPr>
        <p:spPr>
          <a:xfrm>
            <a:off x="12413383" y="6628498"/>
            <a:ext cx="5471161" cy="181456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l-PL" b="1" dirty="0"/>
              <a:t>Infrastruktura </a:t>
            </a:r>
            <a:br>
              <a:rPr lang="pl-PL" b="1" dirty="0"/>
            </a:br>
            <a:r>
              <a:rPr lang="pl-PL" b="1" dirty="0"/>
              <a:t>ochrony zdrowia </a:t>
            </a:r>
            <a:br>
              <a:rPr lang="pl-PL" b="1" dirty="0"/>
            </a:br>
            <a:r>
              <a:rPr lang="pl-PL" b="1" dirty="0"/>
              <a:t>652 593 031 zł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16A97865-55DB-B1DA-9282-44E6219A9A4E}"/>
              </a:ext>
            </a:extLst>
          </p:cNvPr>
          <p:cNvSpPr txBox="1"/>
          <p:nvPr/>
        </p:nvSpPr>
        <p:spPr>
          <a:xfrm>
            <a:off x="12554808" y="2672952"/>
            <a:ext cx="5184629" cy="14569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600" dirty="0">
                <a:latin typeface="Poppins Bold" panose="00000800000000000000" charset="-18"/>
                <a:cs typeface="Poppins Bold" panose="00000800000000000000" charset="-18"/>
              </a:rPr>
              <a:t>Niezależne Życie </a:t>
            </a:r>
          </a:p>
          <a:p>
            <a:pPr algn="ctr"/>
            <a:r>
              <a:rPr lang="pl-PL" sz="2600" dirty="0">
                <a:latin typeface="Poppins Bold" panose="00000800000000000000" charset="-18"/>
                <a:cs typeface="Poppins Bold" panose="00000800000000000000" charset="-18"/>
              </a:rPr>
              <a:t>- Ośrodki Czasowego Pobytu </a:t>
            </a:r>
          </a:p>
          <a:p>
            <a:pPr algn="ctr">
              <a:lnSpc>
                <a:spcPct val="150000"/>
              </a:lnSpc>
            </a:pPr>
            <a:r>
              <a:rPr lang="pl-PL" sz="2700" b="1" dirty="0">
                <a:solidFill>
                  <a:srgbClr val="FFB700"/>
                </a:solidFill>
                <a:latin typeface="Poppins Bold" panose="00000800000000000000" charset="-18"/>
                <a:cs typeface="Poppins Bold" panose="00000800000000000000" charset="-18"/>
              </a:rPr>
              <a:t>3 mln 500 tys. zł</a:t>
            </a:r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B2069C56-BA26-371B-66D1-92693E988179}"/>
              </a:ext>
            </a:extLst>
          </p:cNvPr>
          <p:cNvSpPr txBox="1"/>
          <p:nvPr/>
        </p:nvSpPr>
        <p:spPr>
          <a:xfrm>
            <a:off x="12554807" y="6802924"/>
            <a:ext cx="5184629" cy="14569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600" dirty="0">
                <a:latin typeface="Poppins Bold" panose="00000800000000000000" charset="-18"/>
                <a:cs typeface="Poppins Bold" panose="00000800000000000000" charset="-18"/>
              </a:rPr>
              <a:t>Przeciwdziałanie przemocy </a:t>
            </a:r>
          </a:p>
          <a:p>
            <a:pPr algn="ctr"/>
            <a:r>
              <a:rPr lang="pl-PL" sz="2600" dirty="0">
                <a:latin typeface="Poppins Bold" panose="00000800000000000000" charset="-18"/>
                <a:cs typeface="Poppins Bold" panose="00000800000000000000" charset="-18"/>
              </a:rPr>
              <a:t>w rodzinie</a:t>
            </a:r>
          </a:p>
          <a:p>
            <a:pPr algn="ctr">
              <a:lnSpc>
                <a:spcPct val="150000"/>
              </a:lnSpc>
            </a:pPr>
            <a:r>
              <a:rPr lang="pl-PL" sz="2700" b="1" dirty="0">
                <a:solidFill>
                  <a:srgbClr val="FFB700"/>
                </a:solidFill>
                <a:latin typeface="Poppins Bold" panose="00000800000000000000" charset="-18"/>
                <a:cs typeface="Poppins Bold" panose="00000800000000000000" charset="-18"/>
              </a:rPr>
              <a:t>320 tys. zł</a:t>
            </a:r>
          </a:p>
        </p:txBody>
      </p:sp>
      <p:sp>
        <p:nvSpPr>
          <p:cNvPr id="29" name="pole tekstowe 28">
            <a:extLst>
              <a:ext uri="{FF2B5EF4-FFF2-40B4-BE49-F238E27FC236}">
                <a16:creationId xmlns:a16="http://schemas.microsoft.com/office/drawing/2014/main" id="{47ED5803-CEC2-F46C-A39C-336877F7AA97}"/>
              </a:ext>
            </a:extLst>
          </p:cNvPr>
          <p:cNvSpPr txBox="1"/>
          <p:nvPr/>
        </p:nvSpPr>
        <p:spPr>
          <a:xfrm>
            <a:off x="7324437" y="6746563"/>
            <a:ext cx="43866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3000" kern="100" dirty="0"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Dolnośląski Budżet Obywatelski </a:t>
            </a:r>
          </a:p>
          <a:p>
            <a:pPr algn="ctr"/>
            <a:r>
              <a:rPr lang="pl-PL" sz="3100" kern="100" dirty="0">
                <a:solidFill>
                  <a:srgbClr val="FFB700"/>
                </a:solidFill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1 mln zł</a:t>
            </a:r>
            <a:endParaRPr lang="pl-PL" sz="3100" dirty="0">
              <a:solidFill>
                <a:srgbClr val="FFB7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6817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AFEF0B-A98E-8115-E115-64A364A33E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9933BCEB-7011-1AD4-59D3-794C834AE7E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dash"/>
            <a:miter/>
          </a:ln>
        </p:spPr>
        <p:txBody>
          <a:bodyPr/>
          <a:lstStyle/>
          <a:p>
            <a:endParaRPr lang="pl-PL" dirty="0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12E8B188-5E13-11EA-FCA4-AEE9EBE06ABA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6DE26E2D-0474-27AC-3B3D-17949869D56A}"/>
              </a:ext>
            </a:extLst>
          </p:cNvPr>
          <p:cNvGrpSpPr/>
          <p:nvPr/>
        </p:nvGrpSpPr>
        <p:grpSpPr>
          <a:xfrm>
            <a:off x="777240" y="572299"/>
            <a:ext cx="7881159" cy="1322380"/>
            <a:chOff x="0" y="0"/>
            <a:chExt cx="2075696" cy="348281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1BA8EF25-38E9-4A79-7424-7615A823E74F}"/>
                </a:ext>
              </a:extLst>
            </p:cNvPr>
            <p:cNvSpPr/>
            <p:nvPr/>
          </p:nvSpPr>
          <p:spPr>
            <a:xfrm>
              <a:off x="0" y="0"/>
              <a:ext cx="2075696" cy="348281"/>
            </a:xfrm>
            <a:custGeom>
              <a:avLst/>
              <a:gdLst/>
              <a:ahLst/>
              <a:cxnLst/>
              <a:rect l="l" t="t" r="r" b="b"/>
              <a:pathLst>
                <a:path w="2075696" h="348281">
                  <a:moveTo>
                    <a:pt x="1872496" y="0"/>
                  </a:moveTo>
                  <a:cubicBezTo>
                    <a:pt x="1984721" y="0"/>
                    <a:pt x="2075696" y="77965"/>
                    <a:pt x="2075696" y="174141"/>
                  </a:cubicBezTo>
                  <a:cubicBezTo>
                    <a:pt x="2075696" y="270316"/>
                    <a:pt x="1984721" y="348281"/>
                    <a:pt x="1872496" y="348281"/>
                  </a:cubicBezTo>
                  <a:lnTo>
                    <a:pt x="203200" y="348281"/>
                  </a:lnTo>
                  <a:cubicBezTo>
                    <a:pt x="90976" y="348281"/>
                    <a:pt x="0" y="270316"/>
                    <a:pt x="0" y="174141"/>
                  </a:cubicBezTo>
                  <a:cubicBezTo>
                    <a:pt x="0" y="7796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03D4E234-DC7C-01E4-67ED-A3B399D52603}"/>
                </a:ext>
              </a:extLst>
            </p:cNvPr>
            <p:cNvSpPr txBox="1"/>
            <p:nvPr/>
          </p:nvSpPr>
          <p:spPr>
            <a:xfrm>
              <a:off x="0" y="-66675"/>
              <a:ext cx="2075696" cy="41495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67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48943DF6-7678-F53E-7D1B-2DFDC3D26616}"/>
              </a:ext>
            </a:extLst>
          </p:cNvPr>
          <p:cNvSpPr txBox="1"/>
          <p:nvPr/>
        </p:nvSpPr>
        <p:spPr>
          <a:xfrm>
            <a:off x="11105435" y="578201"/>
            <a:ext cx="6405325" cy="8158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6684"/>
              </a:lnSpc>
            </a:pPr>
            <a:r>
              <a:rPr lang="pl-PL" sz="4774" b="1" dirty="0">
                <a:solidFill>
                  <a:srgbClr val="FFFFFF"/>
                </a:solidFill>
                <a:latin typeface="Poppins Heavy"/>
                <a:ea typeface="Poppins Heavy"/>
                <a:cs typeface="Poppins Heavy"/>
                <a:sym typeface="Poppins Heavy"/>
              </a:rPr>
              <a:t>TURYSTYKA</a:t>
            </a:r>
            <a:endParaRPr lang="en-US" sz="4774" b="1" dirty="0">
              <a:solidFill>
                <a:srgbClr val="FFFFFF"/>
              </a:solidFill>
              <a:latin typeface="Poppins Heavy"/>
              <a:ea typeface="Poppins Heavy"/>
              <a:cs typeface="Poppins Heavy"/>
              <a:sym typeface="Poppins Heavy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EFE1BB7D-725A-6CB5-234C-C1BE93AA813B}"/>
              </a:ext>
            </a:extLst>
          </p:cNvPr>
          <p:cNvSpPr txBox="1"/>
          <p:nvPr/>
        </p:nvSpPr>
        <p:spPr>
          <a:xfrm>
            <a:off x="2180953" y="803916"/>
            <a:ext cx="5073732" cy="8591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119"/>
              </a:lnSpc>
            </a:pPr>
            <a:r>
              <a:rPr lang="pl-PL" sz="4909" b="1" spc="196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7 mln 95 tys. zł</a:t>
            </a:r>
            <a:endParaRPr lang="en-US" sz="4909" b="1" spc="196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sp>
        <p:nvSpPr>
          <p:cNvPr id="27" name="Prostokąt: zaokrąglone rogi 26">
            <a:extLst>
              <a:ext uri="{FF2B5EF4-FFF2-40B4-BE49-F238E27FC236}">
                <a16:creationId xmlns:a16="http://schemas.microsoft.com/office/drawing/2014/main" id="{2BD8B7F3-F7DA-A835-F524-051C4BD28FA0}"/>
              </a:ext>
            </a:extLst>
          </p:cNvPr>
          <p:cNvSpPr/>
          <p:nvPr/>
        </p:nvSpPr>
        <p:spPr>
          <a:xfrm>
            <a:off x="484460" y="3211443"/>
            <a:ext cx="5616156" cy="269405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: zaokrąglone rogi 9">
            <a:extLst>
              <a:ext uri="{FF2B5EF4-FFF2-40B4-BE49-F238E27FC236}">
                <a16:creationId xmlns:a16="http://schemas.microsoft.com/office/drawing/2014/main" id="{5B252D5A-F1FC-2BA5-D533-9D3C0F206244}"/>
              </a:ext>
            </a:extLst>
          </p:cNvPr>
          <p:cNvSpPr/>
          <p:nvPr/>
        </p:nvSpPr>
        <p:spPr>
          <a:xfrm>
            <a:off x="6335921" y="3203823"/>
            <a:ext cx="5616157" cy="270167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: zaokrąglone rogi 10">
            <a:extLst>
              <a:ext uri="{FF2B5EF4-FFF2-40B4-BE49-F238E27FC236}">
                <a16:creationId xmlns:a16="http://schemas.microsoft.com/office/drawing/2014/main" id="{5FD1F960-32B1-FFF2-4975-5FAEB1050361}"/>
              </a:ext>
            </a:extLst>
          </p:cNvPr>
          <p:cNvSpPr/>
          <p:nvPr/>
        </p:nvSpPr>
        <p:spPr>
          <a:xfrm>
            <a:off x="12187383" y="3203822"/>
            <a:ext cx="5616157" cy="270167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rostokąt: zaokrąglone rogi 12">
            <a:extLst>
              <a:ext uri="{FF2B5EF4-FFF2-40B4-BE49-F238E27FC236}">
                <a16:creationId xmlns:a16="http://schemas.microsoft.com/office/drawing/2014/main" id="{B1F91EB7-9F5B-4748-ED50-EC449BF1E391}"/>
              </a:ext>
            </a:extLst>
          </p:cNvPr>
          <p:cNvSpPr/>
          <p:nvPr/>
        </p:nvSpPr>
        <p:spPr>
          <a:xfrm>
            <a:off x="3421608" y="6413768"/>
            <a:ext cx="5616156" cy="269405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0A501A67-D3A1-6C67-2B0C-623D33EA4CF1}"/>
              </a:ext>
            </a:extLst>
          </p:cNvPr>
          <p:cNvSpPr/>
          <p:nvPr/>
        </p:nvSpPr>
        <p:spPr>
          <a:xfrm>
            <a:off x="9250238" y="6413768"/>
            <a:ext cx="5616157" cy="269405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50EB16A0-D4E3-28D3-7C6F-7A77168E30A1}"/>
              </a:ext>
            </a:extLst>
          </p:cNvPr>
          <p:cNvSpPr txBox="1"/>
          <p:nvPr/>
        </p:nvSpPr>
        <p:spPr>
          <a:xfrm>
            <a:off x="1038977" y="3354075"/>
            <a:ext cx="4507122" cy="240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Upowszechnianie turystyki i promocja walorów turystycznych regionu </a:t>
            </a:r>
          </a:p>
          <a:p>
            <a:pPr algn="ctr">
              <a:lnSpc>
                <a:spcPct val="150000"/>
              </a:lnSpc>
            </a:pPr>
            <a:r>
              <a:rPr lang="pl-PL" sz="2800" dirty="0">
                <a:solidFill>
                  <a:srgbClr val="FFB700"/>
                </a:solidFill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3 mln 452 tys. zł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2BA397D1-D9DD-B4C4-9CC9-293D7694077E}"/>
              </a:ext>
            </a:extLst>
          </p:cNvPr>
          <p:cNvSpPr txBox="1"/>
          <p:nvPr/>
        </p:nvSpPr>
        <p:spPr>
          <a:xfrm>
            <a:off x="6890438" y="3431848"/>
            <a:ext cx="4507122" cy="2370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200" dirty="0"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Składka członkowska Urzędu Marszałkowskiego Województwa Dolnośląskiego dla Dolnośląskiej Organizacji Turystycznej </a:t>
            </a:r>
          </a:p>
          <a:p>
            <a:pPr algn="ctr">
              <a:lnSpc>
                <a:spcPct val="150000"/>
              </a:lnSpc>
            </a:pPr>
            <a:r>
              <a:rPr lang="pl-PL" sz="2800" dirty="0">
                <a:solidFill>
                  <a:srgbClr val="FFB700"/>
                </a:solidFill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1 mln 800 tys. zł</a:t>
            </a: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DB914E6D-72BB-129B-9948-D3BC0C12C7F9}"/>
              </a:ext>
            </a:extLst>
          </p:cNvPr>
          <p:cNvSpPr txBox="1"/>
          <p:nvPr/>
        </p:nvSpPr>
        <p:spPr>
          <a:xfrm>
            <a:off x="12741900" y="3805540"/>
            <a:ext cx="4507122" cy="1623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Dolnośląski </a:t>
            </a:r>
          </a:p>
          <a:p>
            <a:pPr algn="ctr"/>
            <a:r>
              <a:rPr lang="pl-PL" sz="2800" dirty="0"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Fundusz Odrzański </a:t>
            </a:r>
            <a:endParaRPr lang="pl-PL" sz="2800" dirty="0">
              <a:latin typeface="Poppins Bold" panose="00000800000000000000" charset="-18"/>
              <a:ea typeface="Aptos" panose="020B0004020202020204" pitchFamily="34" charset="0"/>
              <a:cs typeface="Poppins Bold" panose="00000800000000000000" charset="-18"/>
            </a:endParaRPr>
          </a:p>
          <a:p>
            <a:pPr algn="ctr">
              <a:lnSpc>
                <a:spcPct val="150000"/>
              </a:lnSpc>
            </a:pPr>
            <a:r>
              <a:rPr lang="pl-PL" sz="3200" dirty="0">
                <a:solidFill>
                  <a:srgbClr val="FFAC00"/>
                </a:solidFill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1 mln zł</a:t>
            </a:r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E556D351-BAB1-BD50-DD43-AE791CCD130C}"/>
              </a:ext>
            </a:extLst>
          </p:cNvPr>
          <p:cNvSpPr txBox="1"/>
          <p:nvPr/>
        </p:nvSpPr>
        <p:spPr>
          <a:xfrm>
            <a:off x="3976125" y="6560211"/>
            <a:ext cx="4507122" cy="240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Wzrost konkurencyjności dolnośląskiej oferty turystycznej </a:t>
            </a:r>
          </a:p>
          <a:p>
            <a:pPr algn="ctr">
              <a:lnSpc>
                <a:spcPct val="150000"/>
              </a:lnSpc>
            </a:pPr>
            <a:r>
              <a:rPr lang="pl-PL" sz="2800" dirty="0">
                <a:solidFill>
                  <a:srgbClr val="FFAC00"/>
                </a:solidFill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800 tys. zł</a:t>
            </a:r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95A63428-ED53-735B-33EB-98BC6C8B766E}"/>
              </a:ext>
            </a:extLst>
          </p:cNvPr>
          <p:cNvSpPr txBox="1"/>
          <p:nvPr/>
        </p:nvSpPr>
        <p:spPr>
          <a:xfrm>
            <a:off x="9800975" y="6744877"/>
            <a:ext cx="4507122" cy="2031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200" dirty="0"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Tworzenie warunków rozwoju turystyki - dotacja na przeprowadzenie egzaminów na przewodnika górskiego </a:t>
            </a:r>
          </a:p>
          <a:p>
            <a:pPr algn="ctr">
              <a:lnSpc>
                <a:spcPct val="150000"/>
              </a:lnSpc>
            </a:pPr>
            <a:r>
              <a:rPr lang="pl-PL" sz="2800" dirty="0">
                <a:solidFill>
                  <a:srgbClr val="FFAC00"/>
                </a:solidFill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43 tys. zł</a:t>
            </a:r>
          </a:p>
        </p:txBody>
      </p:sp>
    </p:spTree>
    <p:extLst>
      <p:ext uri="{BB962C8B-B14F-4D97-AF65-F5344CB8AC3E}">
        <p14:creationId xmlns:p14="http://schemas.microsoft.com/office/powerpoint/2010/main" val="4137672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3" name="Freeform 3"/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TextBox 7"/>
          <p:cNvSpPr txBox="1"/>
          <p:nvPr/>
        </p:nvSpPr>
        <p:spPr>
          <a:xfrm>
            <a:off x="2022433" y="729799"/>
            <a:ext cx="14340126" cy="205120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8224"/>
              </a:lnSpc>
            </a:pPr>
            <a:r>
              <a:rPr lang="en-US" sz="5874" b="1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Budżet</a:t>
            </a:r>
            <a:r>
              <a:rPr lang="pl-PL" sz="5874" b="1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5874" b="1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Województwa</a:t>
            </a:r>
            <a:r>
              <a:rPr lang="en-US" sz="5874" b="1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5874" b="1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Dolnośląskiego</a:t>
            </a:r>
            <a:endParaRPr lang="en-US" sz="5874" b="1" dirty="0">
              <a:solidFill>
                <a:srgbClr val="FFFFFF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ctr">
              <a:lnSpc>
                <a:spcPts val="8224"/>
              </a:lnSpc>
            </a:pPr>
            <a:r>
              <a:rPr lang="en-US" sz="5874" b="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 </a:t>
            </a:r>
            <a:r>
              <a:rPr lang="en-US" sz="5874" b="1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latach</a:t>
            </a:r>
            <a:r>
              <a:rPr lang="en-US" sz="5874" b="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2024 - 2025</a:t>
            </a:r>
          </a:p>
        </p:txBody>
      </p:sp>
      <p:sp>
        <p:nvSpPr>
          <p:cNvPr id="12" name="Prostokąt: zaokrąglone rogi 11">
            <a:extLst>
              <a:ext uri="{FF2B5EF4-FFF2-40B4-BE49-F238E27FC236}">
                <a16:creationId xmlns:a16="http://schemas.microsoft.com/office/drawing/2014/main" id="{CEA3CE58-343D-DE14-D0E2-FDE976BC1CB6}"/>
              </a:ext>
            </a:extLst>
          </p:cNvPr>
          <p:cNvSpPr/>
          <p:nvPr/>
        </p:nvSpPr>
        <p:spPr>
          <a:xfrm>
            <a:off x="6830296" y="5370234"/>
            <a:ext cx="4724400" cy="232070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rostokąt: zaokrąglone rogi 12">
            <a:extLst>
              <a:ext uri="{FF2B5EF4-FFF2-40B4-BE49-F238E27FC236}">
                <a16:creationId xmlns:a16="http://schemas.microsoft.com/office/drawing/2014/main" id="{306BBC8B-D3CA-82E9-252E-0BA9A7B38220}"/>
              </a:ext>
            </a:extLst>
          </p:cNvPr>
          <p:cNvSpPr/>
          <p:nvPr/>
        </p:nvSpPr>
        <p:spPr>
          <a:xfrm>
            <a:off x="7325596" y="7388260"/>
            <a:ext cx="3733800" cy="605353"/>
          </a:xfrm>
          <a:prstGeom prst="roundRect">
            <a:avLst/>
          </a:prstGeom>
          <a:solidFill>
            <a:srgbClr val="F6890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id="{6486F642-AD46-B331-D257-E27874C9EA88}"/>
              </a:ext>
            </a:extLst>
          </p:cNvPr>
          <p:cNvSpPr/>
          <p:nvPr/>
        </p:nvSpPr>
        <p:spPr>
          <a:xfrm>
            <a:off x="7359883" y="3162300"/>
            <a:ext cx="3460518" cy="1143000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: zaokrąglone rogi 4">
            <a:extLst>
              <a:ext uri="{FF2B5EF4-FFF2-40B4-BE49-F238E27FC236}">
                <a16:creationId xmlns:a16="http://schemas.microsoft.com/office/drawing/2014/main" id="{3F5C7FC8-8B8F-6C2F-1174-E6B60012760B}"/>
              </a:ext>
            </a:extLst>
          </p:cNvPr>
          <p:cNvSpPr/>
          <p:nvPr/>
        </p:nvSpPr>
        <p:spPr>
          <a:xfrm>
            <a:off x="1294016" y="5370234"/>
            <a:ext cx="4724400" cy="232070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: zaokrąglone rogi 5">
            <a:extLst>
              <a:ext uri="{FF2B5EF4-FFF2-40B4-BE49-F238E27FC236}">
                <a16:creationId xmlns:a16="http://schemas.microsoft.com/office/drawing/2014/main" id="{D581D5B9-FA9B-BD57-CE17-A6B6C6BB2EDA}"/>
              </a:ext>
            </a:extLst>
          </p:cNvPr>
          <p:cNvSpPr/>
          <p:nvPr/>
        </p:nvSpPr>
        <p:spPr>
          <a:xfrm>
            <a:off x="1789316" y="7388260"/>
            <a:ext cx="3733800" cy="605353"/>
          </a:xfrm>
          <a:prstGeom prst="roundRect">
            <a:avLst/>
          </a:prstGeom>
          <a:solidFill>
            <a:srgbClr val="F6890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: zaokrąglone rogi 7">
            <a:extLst>
              <a:ext uri="{FF2B5EF4-FFF2-40B4-BE49-F238E27FC236}">
                <a16:creationId xmlns:a16="http://schemas.microsoft.com/office/drawing/2014/main" id="{E23362EA-A71A-D074-170E-01DC9291959F}"/>
              </a:ext>
            </a:extLst>
          </p:cNvPr>
          <p:cNvSpPr/>
          <p:nvPr/>
        </p:nvSpPr>
        <p:spPr>
          <a:xfrm>
            <a:off x="12366576" y="5370234"/>
            <a:ext cx="4724400" cy="2320703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rostokąt: zaokrąglone rogi 8">
            <a:extLst>
              <a:ext uri="{FF2B5EF4-FFF2-40B4-BE49-F238E27FC236}">
                <a16:creationId xmlns:a16="http://schemas.microsoft.com/office/drawing/2014/main" id="{58BAAE03-A1D5-7544-0244-953937CC5304}"/>
              </a:ext>
            </a:extLst>
          </p:cNvPr>
          <p:cNvSpPr/>
          <p:nvPr/>
        </p:nvSpPr>
        <p:spPr>
          <a:xfrm>
            <a:off x="12861876" y="7388260"/>
            <a:ext cx="3733800" cy="60535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71BB83BB-E31A-CD3A-58F9-DE8EC99CEB81}"/>
              </a:ext>
            </a:extLst>
          </p:cNvPr>
          <p:cNvSpPr txBox="1"/>
          <p:nvPr/>
        </p:nvSpPr>
        <p:spPr>
          <a:xfrm>
            <a:off x="1845774" y="7521659"/>
            <a:ext cx="36208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Uchwała Budżetowa na rok 2024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590C4E1E-F142-5993-0D7E-1B87E7E24F2E}"/>
              </a:ext>
            </a:extLst>
          </p:cNvPr>
          <p:cNvSpPr txBox="1"/>
          <p:nvPr/>
        </p:nvSpPr>
        <p:spPr>
          <a:xfrm>
            <a:off x="7854497" y="7506270"/>
            <a:ext cx="29025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Projekt na rok 2025</a:t>
            </a: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E8A41A54-D6A6-896B-5E2A-E524F0A9084B}"/>
              </a:ext>
            </a:extLst>
          </p:cNvPr>
          <p:cNvSpPr txBox="1"/>
          <p:nvPr/>
        </p:nvSpPr>
        <p:spPr>
          <a:xfrm>
            <a:off x="14004876" y="7469390"/>
            <a:ext cx="1447800" cy="473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latin typeface="Poppins Bold" panose="00000800000000000000" charset="-18"/>
                <a:cs typeface="Poppins Bold" panose="00000800000000000000" charset="-18"/>
              </a:rPr>
              <a:t>Różnica</a:t>
            </a: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663512B7-22DB-C531-0639-41466AD8CFD9}"/>
              </a:ext>
            </a:extLst>
          </p:cNvPr>
          <p:cNvSpPr txBox="1"/>
          <p:nvPr/>
        </p:nvSpPr>
        <p:spPr>
          <a:xfrm>
            <a:off x="1723594" y="6209212"/>
            <a:ext cx="38652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>
                <a:latin typeface="Poppins Bold" panose="00000800000000000000" charset="-18"/>
                <a:cs typeface="Poppins Bold" panose="00000800000000000000" charset="-18"/>
              </a:rPr>
              <a:t>3 070 479 809 zł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CE7091A5-E96E-A678-82E1-CEDCC2B66C5F}"/>
              </a:ext>
            </a:extLst>
          </p:cNvPr>
          <p:cNvSpPr txBox="1"/>
          <p:nvPr/>
        </p:nvSpPr>
        <p:spPr>
          <a:xfrm>
            <a:off x="7277100" y="6207419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>
                <a:latin typeface="Poppins Bold" panose="00000800000000000000" charset="-18"/>
                <a:cs typeface="Poppins Bold" panose="00000800000000000000" charset="-18"/>
              </a:rPr>
              <a:t>4 101 469 247 zł</a:t>
            </a: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C49CDE1F-1524-4C24-E92E-64591846C4D3}"/>
              </a:ext>
            </a:extLst>
          </p:cNvPr>
          <p:cNvSpPr txBox="1"/>
          <p:nvPr/>
        </p:nvSpPr>
        <p:spPr>
          <a:xfrm>
            <a:off x="12614226" y="6207418"/>
            <a:ext cx="4229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+ 1 030 989 438 zł</a:t>
            </a:r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8C8B8EA4-C561-8328-082D-6D726D5CE8C9}"/>
              </a:ext>
            </a:extLst>
          </p:cNvPr>
          <p:cNvSpPr txBox="1"/>
          <p:nvPr/>
        </p:nvSpPr>
        <p:spPr>
          <a:xfrm>
            <a:off x="7813791" y="3394809"/>
            <a:ext cx="26604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dirty="0">
                <a:latin typeface="Poppins Bold" panose="00000800000000000000" charset="-18"/>
                <a:cs typeface="Poppins Bold" panose="00000800000000000000" charset="-18"/>
              </a:rPr>
              <a:t>WYDATKI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3A5390-C26B-35F5-92FF-C3F2DA680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9AE04232-D404-A821-9679-3B5F8B01FA5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8A4504EF-D221-49D4-12EE-F4BDC17B9F30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6E8D5833-5DB8-91B2-733C-3572850EF65B}"/>
              </a:ext>
            </a:extLst>
          </p:cNvPr>
          <p:cNvSpPr/>
          <p:nvPr/>
        </p:nvSpPr>
        <p:spPr>
          <a:xfrm>
            <a:off x="1371600" y="3468818"/>
            <a:ext cx="15544800" cy="563708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4E6D931F-1159-D9B0-94E1-5F6525BEC0C3}"/>
              </a:ext>
            </a:extLst>
          </p:cNvPr>
          <p:cNvSpPr txBox="1"/>
          <p:nvPr/>
        </p:nvSpPr>
        <p:spPr>
          <a:xfrm>
            <a:off x="1783080" y="3554507"/>
            <a:ext cx="15133320" cy="607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  <a:buSzPct val="165000"/>
            </a:pPr>
            <a:r>
              <a:rPr lang="pl-PL" sz="2100" b="1" dirty="0">
                <a:solidFill>
                  <a:srgbClr val="E25833"/>
                </a:solidFill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Realizacja zadań dotyczących rozwoju aglomeracji w regionie:</a:t>
            </a:r>
          </a:p>
          <a:p>
            <a:pPr marL="342900" indent="-342900">
              <a:spcAft>
                <a:spcPts val="1200"/>
              </a:spcAft>
              <a:buSzPct val="165000"/>
              <a:buFont typeface="Arial" panose="020B0604020202020204" pitchFamily="34" charset="0"/>
              <a:buChar char="•"/>
            </a:pPr>
            <a:r>
              <a:rPr lang="pl-PL" sz="2000" kern="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Przystąpienie do opracowania 3 strategii badawczych w województwie dolnośląskim dla miast o znaczeniu ponadlokalnym </a:t>
            </a:r>
            <a:r>
              <a:rPr lang="pl-PL" sz="2100" b="1" kern="0" dirty="0">
                <a:solidFill>
                  <a:srgbClr val="FFB700"/>
                </a:solidFill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– 200 tys. zł</a:t>
            </a:r>
          </a:p>
          <a:p>
            <a:pPr marL="342900" indent="-342900">
              <a:spcAft>
                <a:spcPts val="1200"/>
              </a:spcAft>
              <a:buSzPct val="165000"/>
              <a:buFont typeface="Arial" panose="020B0604020202020204" pitchFamily="34" charset="0"/>
              <a:buChar char="•"/>
            </a:pPr>
            <a:r>
              <a:rPr lang="pl-PL" sz="2000" kern="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Opracowanie modeli sieci osadniczej </a:t>
            </a:r>
            <a:r>
              <a:rPr lang="pl-PL" sz="2100" b="1" kern="0" dirty="0">
                <a:solidFill>
                  <a:srgbClr val="FFB700"/>
                </a:solidFill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- 100 tys. zł</a:t>
            </a:r>
          </a:p>
          <a:p>
            <a:pPr marL="342900" indent="-342900">
              <a:spcAft>
                <a:spcPts val="1200"/>
              </a:spcAft>
              <a:buSzPct val="165000"/>
              <a:buFont typeface="Arial" panose="020B0604020202020204" pitchFamily="34" charset="0"/>
              <a:buChar char="•"/>
            </a:pPr>
            <a:r>
              <a:rPr lang="pl-PL" sz="2000" kern="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Przygotowanie hierarchii funkcjonalno-przestrzennej miast </a:t>
            </a:r>
            <a:r>
              <a:rPr lang="pl-PL" sz="2100" b="1" kern="0" dirty="0">
                <a:solidFill>
                  <a:srgbClr val="FFB700"/>
                </a:solidFill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– 100 tys. zł</a:t>
            </a:r>
          </a:p>
          <a:p>
            <a:pPr marL="342900" indent="-342900">
              <a:spcAft>
                <a:spcPts val="1200"/>
              </a:spcAft>
              <a:buSzPct val="165000"/>
              <a:buFont typeface="Arial" panose="020B0604020202020204" pitchFamily="34" charset="0"/>
              <a:buChar char="•"/>
            </a:pPr>
            <a:r>
              <a:rPr lang="pl-PL" sz="2000" kern="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Przystąpienie do opracowania strategii aglomeracji wrocławskiej </a:t>
            </a:r>
            <a:r>
              <a:rPr lang="pl-PL" sz="2100" b="1" kern="0" dirty="0">
                <a:solidFill>
                  <a:srgbClr val="FFB700"/>
                </a:solidFill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– 100 tys. zł</a:t>
            </a:r>
          </a:p>
          <a:p>
            <a:pPr marL="342900" indent="-342900">
              <a:spcAft>
                <a:spcPts val="1200"/>
              </a:spcAft>
              <a:buSzPct val="165000"/>
              <a:buFont typeface="Arial" panose="020B0604020202020204" pitchFamily="34" charset="0"/>
              <a:buChar char="•"/>
            </a:pPr>
            <a:r>
              <a:rPr lang="pl-PL" sz="2000" kern="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Przekształcenie Wydziału ds. Aglomeracji w Wydział Wsparcia Doradczego dla JST</a:t>
            </a:r>
          </a:p>
          <a:p>
            <a:pPr marL="342900" indent="-342900">
              <a:spcAft>
                <a:spcPts val="1200"/>
              </a:spcAft>
              <a:buSzPct val="165000"/>
              <a:buFont typeface="Arial" panose="020B0604020202020204" pitchFamily="34" charset="0"/>
              <a:buChar char="•"/>
            </a:pPr>
            <a:r>
              <a:rPr lang="pl-PL" sz="2000" kern="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Powołanie Wojewódzkiego Centrum Wsparcia Doradczego i wydawanie studiów nad rozwojem Dolnego Śląska </a:t>
            </a:r>
            <a:br>
              <a:rPr lang="pl-PL" sz="2000" kern="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</a:br>
            <a:r>
              <a:rPr lang="pl-PL" sz="2100" b="1" kern="0" dirty="0">
                <a:solidFill>
                  <a:srgbClr val="FFB700"/>
                </a:solidFill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– 100 tys. zł</a:t>
            </a:r>
          </a:p>
          <a:p>
            <a:pPr marL="342900" indent="-342900">
              <a:spcAft>
                <a:spcPts val="1200"/>
              </a:spcAft>
              <a:buSzPct val="165000"/>
              <a:buFont typeface="Arial" panose="020B0604020202020204" pitchFamily="34" charset="0"/>
              <a:buChar char="•"/>
            </a:pPr>
            <a:r>
              <a:rPr lang="pl-PL" sz="2000" kern="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Współpraca z otoczeniem naukowym (szkolenia, badania, konferencje) </a:t>
            </a:r>
            <a:r>
              <a:rPr lang="pl-PL" sz="2100" b="1" kern="0" dirty="0">
                <a:solidFill>
                  <a:srgbClr val="FFB700"/>
                </a:solidFill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– 100 tys. zł</a:t>
            </a:r>
          </a:p>
          <a:p>
            <a:pPr marL="342900" indent="-342900">
              <a:spcAft>
                <a:spcPts val="1200"/>
              </a:spcAft>
              <a:buSzPct val="165000"/>
              <a:buFont typeface="Arial" panose="020B0604020202020204" pitchFamily="34" charset="0"/>
              <a:buChar char="•"/>
            </a:pPr>
            <a:r>
              <a:rPr lang="pl-PL" sz="2000" kern="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Sformułowanie prac </a:t>
            </a:r>
            <a:r>
              <a:rPr lang="pl-PL" sz="2000" kern="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badawczych w zakresie polityki rozwoju województwa </a:t>
            </a:r>
            <a:r>
              <a:rPr lang="pl-PL" sz="2100" b="1" kern="0" dirty="0">
                <a:solidFill>
                  <a:srgbClr val="FFB700"/>
                </a:solidFill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- 70 tys. zł</a:t>
            </a:r>
          </a:p>
          <a:p>
            <a:pPr marL="342900" indent="-342900">
              <a:spcAft>
                <a:spcPts val="1200"/>
              </a:spcAft>
              <a:buSzPct val="165000"/>
              <a:buFont typeface="Arial" panose="020B0604020202020204" pitchFamily="34" charset="0"/>
              <a:buChar char="•"/>
            </a:pPr>
            <a:r>
              <a:rPr lang="pl-PL" sz="2000" kern="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Współpraca przy formułowaniu dokumentów strategicznych oraz planów branżowych dla poszczególnych obszarów województwa – nadzór nad realizacją </a:t>
            </a:r>
            <a:r>
              <a:rPr lang="pl-PL" sz="2100" b="1" kern="0" dirty="0">
                <a:solidFill>
                  <a:srgbClr val="FFB700"/>
                </a:solidFill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– 30 tys. zł</a:t>
            </a:r>
          </a:p>
          <a:p>
            <a:endParaRPr lang="pl-PL" sz="2000" dirty="0">
              <a:latin typeface="Poppins Medium" panose="00000600000000000000" pitchFamily="2" charset="-18"/>
              <a:cs typeface="Poppins Medium" panose="00000600000000000000" pitchFamily="2" charset="-18"/>
            </a:endParaRPr>
          </a:p>
        </p:txBody>
      </p:sp>
      <p:sp>
        <p:nvSpPr>
          <p:cNvPr id="4" name="TextBox 7">
            <a:extLst>
              <a:ext uri="{FF2B5EF4-FFF2-40B4-BE49-F238E27FC236}">
                <a16:creationId xmlns:a16="http://schemas.microsoft.com/office/drawing/2014/main" id="{909BFBD8-0EEB-44B6-DC97-793F6F310E16}"/>
              </a:ext>
            </a:extLst>
          </p:cNvPr>
          <p:cNvSpPr txBox="1"/>
          <p:nvPr/>
        </p:nvSpPr>
        <p:spPr>
          <a:xfrm>
            <a:off x="9651422" y="578201"/>
            <a:ext cx="7859339" cy="6771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/>
            <a:r>
              <a:rPr lang="pl-PL" sz="4400" b="1" dirty="0">
                <a:solidFill>
                  <a:srgbClr val="FFFFFF"/>
                </a:solidFill>
                <a:latin typeface="Poppins Heavy"/>
                <a:ea typeface="Poppins Heavy"/>
                <a:cs typeface="Poppins Heavy"/>
                <a:sym typeface="Poppins Heavy"/>
              </a:rPr>
              <a:t>ROZWÓJ AGLOMERACJI</a:t>
            </a:r>
            <a:endParaRPr lang="en-US" sz="4400" b="1" dirty="0">
              <a:solidFill>
                <a:srgbClr val="FFFFFF"/>
              </a:solidFill>
              <a:latin typeface="Poppins Heavy"/>
              <a:ea typeface="Poppins Heavy"/>
              <a:cs typeface="Poppins Heavy"/>
              <a:sym typeface="Poppins Heavy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3BD76CC-127D-77B4-24F8-672BCBF75733}"/>
              </a:ext>
            </a:extLst>
          </p:cNvPr>
          <p:cNvGrpSpPr/>
          <p:nvPr/>
        </p:nvGrpSpPr>
        <p:grpSpPr>
          <a:xfrm>
            <a:off x="777240" y="572299"/>
            <a:ext cx="7881159" cy="1322380"/>
            <a:chOff x="0" y="0"/>
            <a:chExt cx="2075696" cy="348281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8E94A8E3-47A5-819E-79DB-1862B66374DF}"/>
                </a:ext>
              </a:extLst>
            </p:cNvPr>
            <p:cNvSpPr/>
            <p:nvPr/>
          </p:nvSpPr>
          <p:spPr>
            <a:xfrm>
              <a:off x="0" y="0"/>
              <a:ext cx="2075696" cy="348281"/>
            </a:xfrm>
            <a:custGeom>
              <a:avLst/>
              <a:gdLst/>
              <a:ahLst/>
              <a:cxnLst/>
              <a:rect l="l" t="t" r="r" b="b"/>
              <a:pathLst>
                <a:path w="2075696" h="348281">
                  <a:moveTo>
                    <a:pt x="1872496" y="0"/>
                  </a:moveTo>
                  <a:cubicBezTo>
                    <a:pt x="1984721" y="0"/>
                    <a:pt x="2075696" y="77965"/>
                    <a:pt x="2075696" y="174141"/>
                  </a:cubicBezTo>
                  <a:cubicBezTo>
                    <a:pt x="2075696" y="270316"/>
                    <a:pt x="1984721" y="348281"/>
                    <a:pt x="1872496" y="348281"/>
                  </a:cubicBezTo>
                  <a:lnTo>
                    <a:pt x="203200" y="348281"/>
                  </a:lnTo>
                  <a:cubicBezTo>
                    <a:pt x="90976" y="348281"/>
                    <a:pt x="0" y="270316"/>
                    <a:pt x="0" y="174141"/>
                  </a:cubicBezTo>
                  <a:cubicBezTo>
                    <a:pt x="0" y="7796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8" name="TextBox 6">
              <a:extLst>
                <a:ext uri="{FF2B5EF4-FFF2-40B4-BE49-F238E27FC236}">
                  <a16:creationId xmlns:a16="http://schemas.microsoft.com/office/drawing/2014/main" id="{D86EDE5C-9E36-8970-C2D9-95306A383F22}"/>
                </a:ext>
              </a:extLst>
            </p:cNvPr>
            <p:cNvSpPr txBox="1"/>
            <p:nvPr/>
          </p:nvSpPr>
          <p:spPr>
            <a:xfrm>
              <a:off x="0" y="-66675"/>
              <a:ext cx="2075696" cy="41495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67"/>
                </a:lnSpc>
              </a:pPr>
              <a:endParaRPr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5BB6515D-49B4-68AD-E2D8-4CE495B0B616}"/>
              </a:ext>
            </a:extLst>
          </p:cNvPr>
          <p:cNvSpPr txBox="1"/>
          <p:nvPr/>
        </p:nvSpPr>
        <p:spPr>
          <a:xfrm>
            <a:off x="2950795" y="803916"/>
            <a:ext cx="3534047" cy="8591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119"/>
              </a:lnSpc>
            </a:pPr>
            <a:r>
              <a:rPr lang="pl-PL" sz="4909" b="1" spc="196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800 tys. zł</a:t>
            </a:r>
            <a:endParaRPr lang="en-US" sz="4909" b="1" spc="196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sp>
        <p:nvSpPr>
          <p:cNvPr id="10" name="Prostokąt: zaokrąglone rogi 9">
            <a:extLst>
              <a:ext uri="{FF2B5EF4-FFF2-40B4-BE49-F238E27FC236}">
                <a16:creationId xmlns:a16="http://schemas.microsoft.com/office/drawing/2014/main" id="{9A08E496-D703-E0F0-2AC4-AA4D052655F6}"/>
              </a:ext>
            </a:extLst>
          </p:cNvPr>
          <p:cNvSpPr/>
          <p:nvPr/>
        </p:nvSpPr>
        <p:spPr>
          <a:xfrm>
            <a:off x="1371600" y="2095500"/>
            <a:ext cx="15544800" cy="117249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82D21EF3-DA33-4740-EDC3-F40EB238E8A8}"/>
              </a:ext>
            </a:extLst>
          </p:cNvPr>
          <p:cNvSpPr txBox="1"/>
          <p:nvPr/>
        </p:nvSpPr>
        <p:spPr>
          <a:xfrm>
            <a:off x="1625836" y="2228846"/>
            <a:ext cx="15133320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Departament Rozwoju Aglomeracji będzie realizował zadania na łączną kwotę </a:t>
            </a:r>
          </a:p>
          <a:p>
            <a:pPr algn="ctr"/>
            <a:r>
              <a:rPr lang="pl-PL" sz="2900" b="1" dirty="0">
                <a:solidFill>
                  <a:srgbClr val="FFB700"/>
                </a:solidFill>
                <a:latin typeface="Poppins Bold" panose="00000800000000000000" charset="-18"/>
                <a:cs typeface="Poppins Bold" panose="00000800000000000000" charset="-18"/>
              </a:rPr>
              <a:t>800 tys. zł</a:t>
            </a:r>
          </a:p>
        </p:txBody>
      </p:sp>
    </p:spTree>
    <p:extLst>
      <p:ext uri="{BB962C8B-B14F-4D97-AF65-F5344CB8AC3E}">
        <p14:creationId xmlns:p14="http://schemas.microsoft.com/office/powerpoint/2010/main" val="25353345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AD57BC-F16D-DF13-4D29-4E954AE234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2D91B2B3-8631-9CE2-2C5B-3B517867FA5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dash"/>
            <a:miter/>
          </a:ln>
        </p:spPr>
        <p:txBody>
          <a:bodyPr/>
          <a:lstStyle/>
          <a:p>
            <a:endParaRPr lang="pl-PL" dirty="0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0247EF4F-7D0B-E7FB-3F0F-E371FB6CE319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DDEAA292-1802-83F2-48E3-82C4D32DCDE7}"/>
              </a:ext>
            </a:extLst>
          </p:cNvPr>
          <p:cNvGrpSpPr/>
          <p:nvPr/>
        </p:nvGrpSpPr>
        <p:grpSpPr>
          <a:xfrm>
            <a:off x="777240" y="572299"/>
            <a:ext cx="7881159" cy="1322380"/>
            <a:chOff x="0" y="0"/>
            <a:chExt cx="2075696" cy="348281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20A53A63-BD3A-0132-B8D4-6FC78B47711C}"/>
                </a:ext>
              </a:extLst>
            </p:cNvPr>
            <p:cNvSpPr/>
            <p:nvPr/>
          </p:nvSpPr>
          <p:spPr>
            <a:xfrm>
              <a:off x="0" y="0"/>
              <a:ext cx="2075696" cy="348281"/>
            </a:xfrm>
            <a:custGeom>
              <a:avLst/>
              <a:gdLst/>
              <a:ahLst/>
              <a:cxnLst/>
              <a:rect l="l" t="t" r="r" b="b"/>
              <a:pathLst>
                <a:path w="2075696" h="348281">
                  <a:moveTo>
                    <a:pt x="1872496" y="0"/>
                  </a:moveTo>
                  <a:cubicBezTo>
                    <a:pt x="1984721" y="0"/>
                    <a:pt x="2075696" y="77965"/>
                    <a:pt x="2075696" y="174141"/>
                  </a:cubicBezTo>
                  <a:cubicBezTo>
                    <a:pt x="2075696" y="270316"/>
                    <a:pt x="1984721" y="348281"/>
                    <a:pt x="1872496" y="348281"/>
                  </a:cubicBezTo>
                  <a:lnTo>
                    <a:pt x="203200" y="348281"/>
                  </a:lnTo>
                  <a:cubicBezTo>
                    <a:pt x="90976" y="348281"/>
                    <a:pt x="0" y="270316"/>
                    <a:pt x="0" y="174141"/>
                  </a:cubicBezTo>
                  <a:cubicBezTo>
                    <a:pt x="0" y="7796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EF15B645-B5C9-6E8F-154B-9422C1D46433}"/>
                </a:ext>
              </a:extLst>
            </p:cNvPr>
            <p:cNvSpPr txBox="1"/>
            <p:nvPr/>
          </p:nvSpPr>
          <p:spPr>
            <a:xfrm>
              <a:off x="0" y="-66675"/>
              <a:ext cx="2075696" cy="41495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67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B00E2C82-441A-2DEB-9E7A-6C9D431AF764}"/>
              </a:ext>
            </a:extLst>
          </p:cNvPr>
          <p:cNvSpPr txBox="1"/>
          <p:nvPr/>
        </p:nvSpPr>
        <p:spPr>
          <a:xfrm>
            <a:off x="9286789" y="578201"/>
            <a:ext cx="8223972" cy="12311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/>
            <a:r>
              <a:rPr lang="pl-PL" sz="4000" b="1" dirty="0">
                <a:solidFill>
                  <a:srgbClr val="FFFFFF"/>
                </a:solidFill>
                <a:latin typeface="Poppins Heavy"/>
                <a:ea typeface="Poppins Heavy"/>
                <a:cs typeface="Poppins Heavy"/>
                <a:sym typeface="Poppins Heavy"/>
              </a:rPr>
              <a:t>ROLNICTWO</a:t>
            </a:r>
          </a:p>
          <a:p>
            <a:pPr algn="r"/>
            <a:r>
              <a:rPr lang="pl-PL" sz="4000" b="1" dirty="0">
                <a:solidFill>
                  <a:srgbClr val="FFFFFF"/>
                </a:solidFill>
                <a:latin typeface="Poppins Heavy"/>
                <a:ea typeface="Poppins Heavy"/>
                <a:cs typeface="Poppins Heavy"/>
                <a:sym typeface="Poppins Heavy"/>
              </a:rPr>
              <a:t>I OCHRONA ŚRODOWISKA</a:t>
            </a:r>
            <a:endParaRPr lang="en-US" sz="4000" b="1" dirty="0">
              <a:solidFill>
                <a:srgbClr val="FFFFFF"/>
              </a:solidFill>
              <a:latin typeface="Poppins Heavy"/>
              <a:ea typeface="Poppins Heavy"/>
              <a:cs typeface="Poppins Heavy"/>
              <a:sym typeface="Poppins Heavy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0F986D87-55F4-E6E3-E67B-AD0647CB4A3B}"/>
              </a:ext>
            </a:extLst>
          </p:cNvPr>
          <p:cNvSpPr txBox="1"/>
          <p:nvPr/>
        </p:nvSpPr>
        <p:spPr>
          <a:xfrm>
            <a:off x="1502995" y="781281"/>
            <a:ext cx="6429647" cy="8591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119"/>
              </a:lnSpc>
            </a:pPr>
            <a:r>
              <a:rPr lang="pl-PL" sz="4909" b="1" spc="196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263 mln 493 tys. zł</a:t>
            </a:r>
            <a:endParaRPr lang="en-US" sz="4909" b="1" spc="196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sp>
        <p:nvSpPr>
          <p:cNvPr id="27" name="Prostokąt: zaokrąglone rogi 26">
            <a:extLst>
              <a:ext uri="{FF2B5EF4-FFF2-40B4-BE49-F238E27FC236}">
                <a16:creationId xmlns:a16="http://schemas.microsoft.com/office/drawing/2014/main" id="{0C524512-7912-EAC8-004B-CE69470F1F99}"/>
              </a:ext>
            </a:extLst>
          </p:cNvPr>
          <p:cNvSpPr/>
          <p:nvPr/>
        </p:nvSpPr>
        <p:spPr>
          <a:xfrm>
            <a:off x="6471980" y="4260086"/>
            <a:ext cx="5344038" cy="253198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l-PL" b="1"/>
              <a:t>Infrastruktura </a:t>
            </a:r>
            <a:br>
              <a:rPr lang="pl-PL" b="1"/>
            </a:br>
            <a:r>
              <a:rPr lang="pl-PL" b="1"/>
              <a:t>ochrony zdrowia </a:t>
            </a:r>
            <a:br>
              <a:rPr lang="pl-PL" b="1"/>
            </a:br>
            <a:r>
              <a:rPr lang="pl-PL" b="1"/>
              <a:t>652 593 031 zł</a:t>
            </a:r>
            <a:endParaRPr lang="pl-PL" b="1" dirty="0"/>
          </a:p>
        </p:txBody>
      </p:sp>
      <p:sp>
        <p:nvSpPr>
          <p:cNvPr id="9" name="Prostokąt: zaokrąglone rogi 8">
            <a:extLst>
              <a:ext uri="{FF2B5EF4-FFF2-40B4-BE49-F238E27FC236}">
                <a16:creationId xmlns:a16="http://schemas.microsoft.com/office/drawing/2014/main" id="{D1B4A3DB-5D5E-5426-F199-1798E56886E0}"/>
              </a:ext>
            </a:extLst>
          </p:cNvPr>
          <p:cNvSpPr/>
          <p:nvPr/>
        </p:nvSpPr>
        <p:spPr>
          <a:xfrm>
            <a:off x="5562600" y="2414295"/>
            <a:ext cx="7162800" cy="138009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7DA8B81-EB39-85B7-E9AE-85BD9D02B293}"/>
              </a:ext>
            </a:extLst>
          </p:cNvPr>
          <p:cNvSpPr txBox="1"/>
          <p:nvPr/>
        </p:nvSpPr>
        <p:spPr>
          <a:xfrm>
            <a:off x="6191537" y="2472880"/>
            <a:ext cx="5904925" cy="1274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>
                <a:latin typeface="Poppins Bold" panose="00000800000000000000" charset="-18"/>
                <a:cs typeface="Poppins Bold" panose="00000800000000000000" charset="-18"/>
              </a:rPr>
              <a:t>Ochrona Gruntów Rolnych</a:t>
            </a:r>
          </a:p>
          <a:p>
            <a:pPr algn="ctr">
              <a:lnSpc>
                <a:spcPct val="150000"/>
              </a:lnSpc>
            </a:pPr>
            <a:r>
              <a:rPr lang="pl-PL" sz="3300" b="1" dirty="0">
                <a:solidFill>
                  <a:srgbClr val="F68904"/>
                </a:solidFill>
                <a:latin typeface="Poppins Bold" panose="00000800000000000000" charset="-18"/>
                <a:cs typeface="Poppins Bold" panose="00000800000000000000" charset="-18"/>
              </a:rPr>
              <a:t>55 mln 500 tys. zł </a:t>
            </a:r>
          </a:p>
        </p:txBody>
      </p:sp>
      <p:sp>
        <p:nvSpPr>
          <p:cNvPr id="22" name="Prostokąt: zaokrąglone rogi 21">
            <a:extLst>
              <a:ext uri="{FF2B5EF4-FFF2-40B4-BE49-F238E27FC236}">
                <a16:creationId xmlns:a16="http://schemas.microsoft.com/office/drawing/2014/main" id="{F5BED43D-9B6D-7430-BE72-BE66C78AED9F}"/>
              </a:ext>
            </a:extLst>
          </p:cNvPr>
          <p:cNvSpPr/>
          <p:nvPr/>
        </p:nvSpPr>
        <p:spPr>
          <a:xfrm>
            <a:off x="751962" y="4260083"/>
            <a:ext cx="5344038" cy="253198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l-PL" b="1" dirty="0"/>
              <a:t>Infrastruktura </a:t>
            </a:r>
            <a:br>
              <a:rPr lang="pl-PL" b="1" dirty="0"/>
            </a:br>
            <a:r>
              <a:rPr lang="pl-PL" b="1" dirty="0"/>
              <a:t>ochrony zdrowia </a:t>
            </a:r>
            <a:br>
              <a:rPr lang="pl-PL" b="1" dirty="0"/>
            </a:br>
            <a:r>
              <a:rPr lang="pl-PL" b="1" dirty="0"/>
              <a:t>652 593 031 zł</a:t>
            </a:r>
          </a:p>
        </p:txBody>
      </p:sp>
      <p:sp>
        <p:nvSpPr>
          <p:cNvPr id="23" name="Prostokąt: zaokrąglone rogi 22">
            <a:extLst>
              <a:ext uri="{FF2B5EF4-FFF2-40B4-BE49-F238E27FC236}">
                <a16:creationId xmlns:a16="http://schemas.microsoft.com/office/drawing/2014/main" id="{6D5ACA62-80BD-730A-EC96-58F9523C6542}"/>
              </a:ext>
            </a:extLst>
          </p:cNvPr>
          <p:cNvSpPr/>
          <p:nvPr/>
        </p:nvSpPr>
        <p:spPr>
          <a:xfrm>
            <a:off x="12209416" y="4260084"/>
            <a:ext cx="5344038" cy="253198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l-PL" b="1" dirty="0"/>
              <a:t>Infrastruktura </a:t>
            </a:r>
            <a:br>
              <a:rPr lang="pl-PL" b="1" dirty="0"/>
            </a:br>
            <a:r>
              <a:rPr lang="pl-PL" b="1" dirty="0"/>
              <a:t>ochrony zdrowia </a:t>
            </a:r>
            <a:br>
              <a:rPr lang="pl-PL" b="1" dirty="0"/>
            </a:br>
            <a:r>
              <a:rPr lang="pl-PL" b="1" dirty="0"/>
              <a:t>652 593 031 zł</a:t>
            </a:r>
          </a:p>
        </p:txBody>
      </p:sp>
      <p:sp>
        <p:nvSpPr>
          <p:cNvPr id="24" name="pole tekstowe 23">
            <a:extLst>
              <a:ext uri="{FF2B5EF4-FFF2-40B4-BE49-F238E27FC236}">
                <a16:creationId xmlns:a16="http://schemas.microsoft.com/office/drawing/2014/main" id="{ABF405D3-0F75-44EE-6953-5BCA81DDA787}"/>
              </a:ext>
            </a:extLst>
          </p:cNvPr>
          <p:cNvSpPr txBox="1"/>
          <p:nvPr/>
        </p:nvSpPr>
        <p:spPr>
          <a:xfrm>
            <a:off x="845176" y="4613198"/>
            <a:ext cx="515761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Budowa Dróg Transportu Rolnego </a:t>
            </a:r>
            <a:r>
              <a:rPr lang="pl-PL" sz="2900" b="1" dirty="0">
                <a:solidFill>
                  <a:srgbClr val="FFB700"/>
                </a:solidFill>
                <a:latin typeface="Poppins Bold" panose="00000800000000000000" charset="-18"/>
                <a:cs typeface="Poppins Bold" panose="00000800000000000000" charset="-18"/>
              </a:rPr>
              <a:t>600 tys. zł </a:t>
            </a:r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dla gmin oraz </a:t>
            </a:r>
            <a:r>
              <a:rPr lang="pl-PL" sz="2900" b="1" dirty="0">
                <a:solidFill>
                  <a:srgbClr val="FFB700"/>
                </a:solidFill>
                <a:latin typeface="Poppins Bold" panose="00000800000000000000" charset="-18"/>
                <a:cs typeface="Poppins Bold" panose="00000800000000000000" charset="-18"/>
              </a:rPr>
              <a:t>840 tys. zł </a:t>
            </a:r>
          </a:p>
          <a:p>
            <a:pPr algn="ctr"/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dla powiatów</a:t>
            </a:r>
            <a:endParaRPr lang="pl-PL" sz="3200" b="1" dirty="0">
              <a:solidFill>
                <a:srgbClr val="F68904"/>
              </a:solidFill>
              <a:latin typeface="Poppins Bold" panose="00000800000000000000" charset="-18"/>
              <a:cs typeface="Poppins Bold" panose="00000800000000000000" charset="-18"/>
            </a:endParaRPr>
          </a:p>
        </p:txBody>
      </p:sp>
      <p:sp>
        <p:nvSpPr>
          <p:cNvPr id="25" name="pole tekstowe 24">
            <a:extLst>
              <a:ext uri="{FF2B5EF4-FFF2-40B4-BE49-F238E27FC236}">
                <a16:creationId xmlns:a16="http://schemas.microsoft.com/office/drawing/2014/main" id="{9BB0F82F-25D8-B133-68A7-723D70C13323}"/>
              </a:ext>
            </a:extLst>
          </p:cNvPr>
          <p:cNvSpPr txBox="1"/>
          <p:nvPr/>
        </p:nvSpPr>
        <p:spPr>
          <a:xfrm>
            <a:off x="6916164" y="4642565"/>
            <a:ext cx="4552664" cy="1767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>
                <a:latin typeface="Poppins Bold" panose="00000800000000000000" charset="-18"/>
                <a:cs typeface="Poppins Bold" panose="00000800000000000000" charset="-18"/>
              </a:rPr>
              <a:t>Budowa </a:t>
            </a:r>
          </a:p>
          <a:p>
            <a:pPr algn="ctr"/>
            <a:r>
              <a:rPr lang="pl-PL" sz="3200" dirty="0">
                <a:latin typeface="Poppins Bold" panose="00000800000000000000" charset="-18"/>
                <a:cs typeface="Poppins Bold" panose="00000800000000000000" charset="-18"/>
              </a:rPr>
              <a:t>zbiorników wodnych </a:t>
            </a:r>
          </a:p>
          <a:p>
            <a:pPr algn="ctr">
              <a:lnSpc>
                <a:spcPct val="150000"/>
              </a:lnSpc>
            </a:pPr>
            <a:r>
              <a:rPr lang="pl-PL" sz="3300" b="1" dirty="0">
                <a:solidFill>
                  <a:srgbClr val="FFB700"/>
                </a:solidFill>
                <a:latin typeface="Poppins Bold" panose="00000800000000000000" charset="-18"/>
                <a:cs typeface="Poppins Bold" panose="00000800000000000000" charset="-18"/>
              </a:rPr>
              <a:t>500 tys. zł</a:t>
            </a:r>
          </a:p>
        </p:txBody>
      </p:sp>
      <p:sp>
        <p:nvSpPr>
          <p:cNvPr id="29" name="pole tekstowe 28">
            <a:extLst>
              <a:ext uri="{FF2B5EF4-FFF2-40B4-BE49-F238E27FC236}">
                <a16:creationId xmlns:a16="http://schemas.microsoft.com/office/drawing/2014/main" id="{B0AA0873-91FC-4FE8-33ED-4985427BDC4B}"/>
              </a:ext>
            </a:extLst>
          </p:cNvPr>
          <p:cNvSpPr txBox="1"/>
          <p:nvPr/>
        </p:nvSpPr>
        <p:spPr>
          <a:xfrm>
            <a:off x="12115800" y="4675074"/>
            <a:ext cx="5531269" cy="1722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>
                <a:latin typeface="Poppins Bold" panose="00000800000000000000" charset="-18"/>
                <a:cs typeface="Poppins Bold" panose="00000800000000000000" charset="-18"/>
              </a:rPr>
              <a:t>Nasadzenie drzew </a:t>
            </a:r>
          </a:p>
          <a:p>
            <a:pPr algn="ctr"/>
            <a:r>
              <a:rPr lang="pl-PL" sz="2400" dirty="0">
                <a:latin typeface="Poppins Bold" panose="00000800000000000000" charset="-18"/>
                <a:cs typeface="Poppins Bold" panose="00000800000000000000" charset="-18"/>
              </a:rPr>
              <a:t>ze szczególnym uwzględnieniem drzew miododajnych </a:t>
            </a:r>
          </a:p>
          <a:p>
            <a:pPr algn="ctr">
              <a:lnSpc>
                <a:spcPct val="150000"/>
              </a:lnSpc>
            </a:pPr>
            <a:r>
              <a:rPr lang="pl-PL" sz="2500" b="1" dirty="0">
                <a:solidFill>
                  <a:srgbClr val="FFB700"/>
                </a:solidFill>
                <a:latin typeface="Poppins Bold" panose="00000800000000000000" charset="-18"/>
                <a:cs typeface="Poppins Bold" panose="00000800000000000000" charset="-18"/>
              </a:rPr>
              <a:t>30 tyś. zł </a:t>
            </a:r>
            <a:r>
              <a:rPr lang="pl-PL" sz="2500" b="1" dirty="0">
                <a:latin typeface="Poppins Bold" panose="00000800000000000000" charset="-18"/>
                <a:cs typeface="Poppins Bold" panose="00000800000000000000" charset="-18"/>
              </a:rPr>
              <a:t>na zadanie</a:t>
            </a:r>
          </a:p>
        </p:txBody>
      </p:sp>
      <p:sp>
        <p:nvSpPr>
          <p:cNvPr id="30" name="Prostokąt: zaokrąglone rogi 29">
            <a:extLst>
              <a:ext uri="{FF2B5EF4-FFF2-40B4-BE49-F238E27FC236}">
                <a16:creationId xmlns:a16="http://schemas.microsoft.com/office/drawing/2014/main" id="{06BB4FEC-6A84-7F63-51F0-E218FECE1B8F}"/>
              </a:ext>
            </a:extLst>
          </p:cNvPr>
          <p:cNvSpPr/>
          <p:nvPr/>
        </p:nvSpPr>
        <p:spPr>
          <a:xfrm>
            <a:off x="5105399" y="7915813"/>
            <a:ext cx="8077200" cy="1917905"/>
          </a:xfrm>
          <a:prstGeom prst="round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1" name="pole tekstowe 30">
            <a:extLst>
              <a:ext uri="{FF2B5EF4-FFF2-40B4-BE49-F238E27FC236}">
                <a16:creationId xmlns:a16="http://schemas.microsoft.com/office/drawing/2014/main" id="{E21C3C28-3337-F054-6862-6E364E292FFE}"/>
              </a:ext>
            </a:extLst>
          </p:cNvPr>
          <p:cNvSpPr txBox="1"/>
          <p:nvPr/>
        </p:nvSpPr>
        <p:spPr>
          <a:xfrm>
            <a:off x="4999266" y="8082718"/>
            <a:ext cx="8289465" cy="16636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000" dirty="0">
                <a:latin typeface="Poppins Bold" panose="00000800000000000000" charset="-18"/>
                <a:cs typeface="Poppins Bold" panose="00000800000000000000" charset="-18"/>
              </a:rPr>
              <a:t>Dotacje na bieżącą konserwację urządzeń melioracji wodnych </a:t>
            </a:r>
          </a:p>
          <a:p>
            <a:pPr algn="ctr">
              <a:lnSpc>
                <a:spcPct val="150000"/>
              </a:lnSpc>
            </a:pPr>
            <a:r>
              <a:rPr lang="pl-PL" sz="3100" b="1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2 mln zł</a:t>
            </a:r>
          </a:p>
        </p:txBody>
      </p:sp>
    </p:spTree>
    <p:extLst>
      <p:ext uri="{BB962C8B-B14F-4D97-AF65-F5344CB8AC3E}">
        <p14:creationId xmlns:p14="http://schemas.microsoft.com/office/powerpoint/2010/main" val="25410851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90CFB8-0A5E-D97E-431B-0C97997836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07A87D71-6EF1-28FA-2536-A516582EF5D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dash"/>
            <a:miter/>
          </a:ln>
        </p:spPr>
        <p:txBody>
          <a:bodyPr/>
          <a:lstStyle/>
          <a:p>
            <a:endParaRPr lang="pl-PL" dirty="0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B15B99A7-924C-5F75-DCD8-C591B3349448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5869631A-6C8C-EB31-8A0C-5D31958729F8}"/>
              </a:ext>
            </a:extLst>
          </p:cNvPr>
          <p:cNvGrpSpPr/>
          <p:nvPr/>
        </p:nvGrpSpPr>
        <p:grpSpPr>
          <a:xfrm>
            <a:off x="777240" y="572299"/>
            <a:ext cx="7881159" cy="1322380"/>
            <a:chOff x="0" y="0"/>
            <a:chExt cx="2075696" cy="348281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22EA4DDE-79A5-7902-FAB1-0FCA9705BBCF}"/>
                </a:ext>
              </a:extLst>
            </p:cNvPr>
            <p:cNvSpPr/>
            <p:nvPr/>
          </p:nvSpPr>
          <p:spPr>
            <a:xfrm>
              <a:off x="0" y="0"/>
              <a:ext cx="2075696" cy="348281"/>
            </a:xfrm>
            <a:custGeom>
              <a:avLst/>
              <a:gdLst/>
              <a:ahLst/>
              <a:cxnLst/>
              <a:rect l="l" t="t" r="r" b="b"/>
              <a:pathLst>
                <a:path w="2075696" h="348281">
                  <a:moveTo>
                    <a:pt x="1872496" y="0"/>
                  </a:moveTo>
                  <a:cubicBezTo>
                    <a:pt x="1984721" y="0"/>
                    <a:pt x="2075696" y="77965"/>
                    <a:pt x="2075696" y="174141"/>
                  </a:cubicBezTo>
                  <a:cubicBezTo>
                    <a:pt x="2075696" y="270316"/>
                    <a:pt x="1984721" y="348281"/>
                    <a:pt x="1872496" y="348281"/>
                  </a:cubicBezTo>
                  <a:lnTo>
                    <a:pt x="203200" y="348281"/>
                  </a:lnTo>
                  <a:cubicBezTo>
                    <a:pt x="90976" y="348281"/>
                    <a:pt x="0" y="270316"/>
                    <a:pt x="0" y="174141"/>
                  </a:cubicBezTo>
                  <a:cubicBezTo>
                    <a:pt x="0" y="7796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5923B8F7-9165-2521-6283-C407B0D54D71}"/>
                </a:ext>
              </a:extLst>
            </p:cNvPr>
            <p:cNvSpPr txBox="1"/>
            <p:nvPr/>
          </p:nvSpPr>
          <p:spPr>
            <a:xfrm>
              <a:off x="0" y="-66675"/>
              <a:ext cx="2075696" cy="41495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67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C2346809-9BD8-1A4F-5986-9E23503C19F9}"/>
              </a:ext>
            </a:extLst>
          </p:cNvPr>
          <p:cNvSpPr txBox="1"/>
          <p:nvPr/>
        </p:nvSpPr>
        <p:spPr>
          <a:xfrm>
            <a:off x="9286789" y="578201"/>
            <a:ext cx="8223972" cy="12311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/>
            <a:r>
              <a:rPr lang="pl-PL" sz="4000" b="1" dirty="0">
                <a:solidFill>
                  <a:srgbClr val="FFFFFF"/>
                </a:solidFill>
                <a:latin typeface="Poppins Heavy"/>
                <a:ea typeface="Poppins Heavy"/>
                <a:cs typeface="Poppins Heavy"/>
                <a:sym typeface="Poppins Heavy"/>
              </a:rPr>
              <a:t>ROLNICTWO</a:t>
            </a:r>
          </a:p>
          <a:p>
            <a:pPr algn="r"/>
            <a:r>
              <a:rPr lang="pl-PL" sz="4000" b="1" dirty="0">
                <a:solidFill>
                  <a:srgbClr val="FFFFFF"/>
                </a:solidFill>
                <a:latin typeface="Poppins Heavy"/>
                <a:ea typeface="Poppins Heavy"/>
                <a:cs typeface="Poppins Heavy"/>
                <a:sym typeface="Poppins Heavy"/>
              </a:rPr>
              <a:t>I OCHRONA ŚRODOWISKA</a:t>
            </a:r>
            <a:endParaRPr lang="en-US" sz="4000" b="1" dirty="0">
              <a:solidFill>
                <a:srgbClr val="FFFFFF"/>
              </a:solidFill>
              <a:latin typeface="Poppins Heavy"/>
              <a:ea typeface="Poppins Heavy"/>
              <a:cs typeface="Poppins Heavy"/>
              <a:sym typeface="Poppins Heavy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5585A66F-AC97-8794-958A-394F5BD47B95}"/>
              </a:ext>
            </a:extLst>
          </p:cNvPr>
          <p:cNvSpPr txBox="1"/>
          <p:nvPr/>
        </p:nvSpPr>
        <p:spPr>
          <a:xfrm>
            <a:off x="1502995" y="781281"/>
            <a:ext cx="6429647" cy="8591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119"/>
              </a:lnSpc>
            </a:pPr>
            <a:r>
              <a:rPr lang="pl-PL" sz="4909" b="1" spc="196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263 mln 493 tys. zł</a:t>
            </a:r>
            <a:endParaRPr lang="en-US" sz="4909" b="1" spc="196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sp>
        <p:nvSpPr>
          <p:cNvPr id="27" name="Prostokąt: zaokrąglone rogi 26">
            <a:extLst>
              <a:ext uri="{FF2B5EF4-FFF2-40B4-BE49-F238E27FC236}">
                <a16:creationId xmlns:a16="http://schemas.microsoft.com/office/drawing/2014/main" id="{406960AD-9B82-9D3F-BC8B-FB057CE158CB}"/>
              </a:ext>
            </a:extLst>
          </p:cNvPr>
          <p:cNvSpPr/>
          <p:nvPr/>
        </p:nvSpPr>
        <p:spPr>
          <a:xfrm>
            <a:off x="6471980" y="4260086"/>
            <a:ext cx="5344038" cy="253198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l-PL" b="1"/>
              <a:t>Infrastruktura </a:t>
            </a:r>
            <a:br>
              <a:rPr lang="pl-PL" b="1"/>
            </a:br>
            <a:r>
              <a:rPr lang="pl-PL" b="1"/>
              <a:t>ochrony zdrowia </a:t>
            </a:r>
            <a:br>
              <a:rPr lang="pl-PL" b="1"/>
            </a:br>
            <a:r>
              <a:rPr lang="pl-PL" b="1"/>
              <a:t>652 593 031 zł</a:t>
            </a:r>
            <a:endParaRPr lang="pl-PL" b="1" dirty="0"/>
          </a:p>
        </p:txBody>
      </p:sp>
      <p:sp>
        <p:nvSpPr>
          <p:cNvPr id="9" name="Prostokąt: zaokrąglone rogi 8">
            <a:extLst>
              <a:ext uri="{FF2B5EF4-FFF2-40B4-BE49-F238E27FC236}">
                <a16:creationId xmlns:a16="http://schemas.microsoft.com/office/drawing/2014/main" id="{A17F8B62-F4B0-D5FF-3235-5FF291176B20}"/>
              </a:ext>
            </a:extLst>
          </p:cNvPr>
          <p:cNvSpPr/>
          <p:nvPr/>
        </p:nvSpPr>
        <p:spPr>
          <a:xfrm>
            <a:off x="6248396" y="2411408"/>
            <a:ext cx="5791200" cy="138009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86584100-8403-1DBB-428F-5C551BAD6091}"/>
              </a:ext>
            </a:extLst>
          </p:cNvPr>
          <p:cNvSpPr txBox="1"/>
          <p:nvPr/>
        </p:nvSpPr>
        <p:spPr>
          <a:xfrm>
            <a:off x="7596370" y="2468423"/>
            <a:ext cx="3095253" cy="1347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400" dirty="0">
                <a:latin typeface="Poppins Bold" panose="00000800000000000000" charset="-18"/>
                <a:cs typeface="Poppins Bold" panose="00000800000000000000" charset="-18"/>
              </a:rPr>
              <a:t>Odnowa Wsi </a:t>
            </a:r>
          </a:p>
          <a:p>
            <a:pPr algn="ctr">
              <a:lnSpc>
                <a:spcPct val="150000"/>
              </a:lnSpc>
            </a:pPr>
            <a:r>
              <a:rPr lang="pl-PL" sz="3500" b="1" dirty="0">
                <a:solidFill>
                  <a:srgbClr val="F68904"/>
                </a:solidFill>
                <a:latin typeface="Poppins Bold" panose="00000800000000000000" charset="-18"/>
                <a:cs typeface="Poppins Bold" panose="00000800000000000000" charset="-18"/>
              </a:rPr>
              <a:t>7 mln zł</a:t>
            </a:r>
          </a:p>
        </p:txBody>
      </p:sp>
      <p:sp>
        <p:nvSpPr>
          <p:cNvPr id="22" name="Prostokąt: zaokrąglone rogi 21">
            <a:extLst>
              <a:ext uri="{FF2B5EF4-FFF2-40B4-BE49-F238E27FC236}">
                <a16:creationId xmlns:a16="http://schemas.microsoft.com/office/drawing/2014/main" id="{4CE72139-88BF-FE0D-3B95-47E3915C6A78}"/>
              </a:ext>
            </a:extLst>
          </p:cNvPr>
          <p:cNvSpPr/>
          <p:nvPr/>
        </p:nvSpPr>
        <p:spPr>
          <a:xfrm>
            <a:off x="751962" y="4260083"/>
            <a:ext cx="5344038" cy="253198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l-PL" b="1" dirty="0"/>
              <a:t>Infrastruktura </a:t>
            </a:r>
            <a:br>
              <a:rPr lang="pl-PL" b="1" dirty="0"/>
            </a:br>
            <a:r>
              <a:rPr lang="pl-PL" b="1" dirty="0"/>
              <a:t>ochrony zdrowia </a:t>
            </a:r>
            <a:br>
              <a:rPr lang="pl-PL" b="1" dirty="0"/>
            </a:br>
            <a:r>
              <a:rPr lang="pl-PL" b="1" dirty="0"/>
              <a:t>652 593 031 zł</a:t>
            </a:r>
          </a:p>
        </p:txBody>
      </p:sp>
      <p:sp>
        <p:nvSpPr>
          <p:cNvPr id="23" name="Prostokąt: zaokrąglone rogi 22">
            <a:extLst>
              <a:ext uri="{FF2B5EF4-FFF2-40B4-BE49-F238E27FC236}">
                <a16:creationId xmlns:a16="http://schemas.microsoft.com/office/drawing/2014/main" id="{FF3CE947-C009-F60D-A7CE-EC25919B5A41}"/>
              </a:ext>
            </a:extLst>
          </p:cNvPr>
          <p:cNvSpPr/>
          <p:nvPr/>
        </p:nvSpPr>
        <p:spPr>
          <a:xfrm>
            <a:off x="12192000" y="4260084"/>
            <a:ext cx="5344038" cy="253198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l-PL" b="1" dirty="0"/>
              <a:t>Infrastruktura </a:t>
            </a:r>
            <a:br>
              <a:rPr lang="pl-PL" b="1" dirty="0"/>
            </a:br>
            <a:r>
              <a:rPr lang="pl-PL" b="1" dirty="0"/>
              <a:t>ochrony zdrowia </a:t>
            </a:r>
            <a:br>
              <a:rPr lang="pl-PL" b="1" dirty="0"/>
            </a:br>
            <a:r>
              <a:rPr lang="pl-PL" b="1" dirty="0"/>
              <a:t>652 593 031 zł</a:t>
            </a:r>
          </a:p>
        </p:txBody>
      </p:sp>
      <p:sp>
        <p:nvSpPr>
          <p:cNvPr id="24" name="pole tekstowe 23">
            <a:extLst>
              <a:ext uri="{FF2B5EF4-FFF2-40B4-BE49-F238E27FC236}">
                <a16:creationId xmlns:a16="http://schemas.microsoft.com/office/drawing/2014/main" id="{D596C085-8A72-4849-7EB2-888C32480F9C}"/>
              </a:ext>
            </a:extLst>
          </p:cNvPr>
          <p:cNvSpPr txBox="1"/>
          <p:nvPr/>
        </p:nvSpPr>
        <p:spPr>
          <a:xfrm>
            <a:off x="862186" y="4865792"/>
            <a:ext cx="5123588" cy="1274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>
                <a:latin typeface="Poppins Bold" panose="00000800000000000000" charset="-18"/>
                <a:cs typeface="Poppins Bold" panose="00000800000000000000" charset="-18"/>
              </a:rPr>
              <a:t>Konkurs „Odnowa Wsi” </a:t>
            </a:r>
          </a:p>
          <a:p>
            <a:pPr algn="ctr">
              <a:lnSpc>
                <a:spcPct val="150000"/>
              </a:lnSpc>
            </a:pPr>
            <a:r>
              <a:rPr lang="pl-PL" sz="3300" dirty="0">
                <a:solidFill>
                  <a:srgbClr val="FFB700"/>
                </a:solidFill>
                <a:latin typeface="Poppins Bold" panose="00000800000000000000" charset="-18"/>
                <a:cs typeface="Poppins Bold" panose="00000800000000000000" charset="-18"/>
              </a:rPr>
              <a:t>6 mln zł</a:t>
            </a:r>
            <a:endParaRPr lang="pl-PL" sz="3300" b="1" dirty="0">
              <a:solidFill>
                <a:srgbClr val="FFB700"/>
              </a:solidFill>
              <a:latin typeface="Poppins Bold" panose="00000800000000000000" charset="-18"/>
              <a:cs typeface="Poppins Bold" panose="00000800000000000000" charset="-18"/>
            </a:endParaRPr>
          </a:p>
        </p:txBody>
      </p:sp>
      <p:sp>
        <p:nvSpPr>
          <p:cNvPr id="25" name="pole tekstowe 24">
            <a:extLst>
              <a:ext uri="{FF2B5EF4-FFF2-40B4-BE49-F238E27FC236}">
                <a16:creationId xmlns:a16="http://schemas.microsoft.com/office/drawing/2014/main" id="{D1254758-5165-4C3A-C47A-F3377D9197B2}"/>
              </a:ext>
            </a:extLst>
          </p:cNvPr>
          <p:cNvSpPr txBox="1"/>
          <p:nvPr/>
        </p:nvSpPr>
        <p:spPr>
          <a:xfrm>
            <a:off x="6331756" y="4797607"/>
            <a:ext cx="5624479" cy="14569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600" dirty="0">
                <a:latin typeface="Poppins Bold" panose="00000800000000000000" charset="-18"/>
                <a:cs typeface="Poppins Bold" panose="00000800000000000000" charset="-18"/>
              </a:rPr>
              <a:t>Konkurs „Przedsięwzięcia promujące idee Odnowy Wsi”</a:t>
            </a:r>
          </a:p>
          <a:p>
            <a:pPr algn="ctr">
              <a:lnSpc>
                <a:spcPct val="150000"/>
              </a:lnSpc>
            </a:pPr>
            <a:r>
              <a:rPr lang="pl-PL" sz="2700" b="1" dirty="0">
                <a:solidFill>
                  <a:srgbClr val="FFB700"/>
                </a:solidFill>
                <a:latin typeface="Poppins Bold" panose="00000800000000000000" charset="-18"/>
                <a:cs typeface="Poppins Bold" panose="00000800000000000000" charset="-18"/>
              </a:rPr>
              <a:t>600 tys. zł </a:t>
            </a:r>
          </a:p>
        </p:txBody>
      </p:sp>
      <p:sp>
        <p:nvSpPr>
          <p:cNvPr id="29" name="pole tekstowe 28">
            <a:extLst>
              <a:ext uri="{FF2B5EF4-FFF2-40B4-BE49-F238E27FC236}">
                <a16:creationId xmlns:a16="http://schemas.microsoft.com/office/drawing/2014/main" id="{1DC36820-96AC-388D-CCE2-6645B4D4BE89}"/>
              </a:ext>
            </a:extLst>
          </p:cNvPr>
          <p:cNvSpPr txBox="1"/>
          <p:nvPr/>
        </p:nvSpPr>
        <p:spPr>
          <a:xfrm>
            <a:off x="12559331" y="4745925"/>
            <a:ext cx="4609376" cy="1560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Inicjatywa Odnowa Wsi Dolnośląskiej </a:t>
            </a:r>
          </a:p>
          <a:p>
            <a:pPr algn="ctr">
              <a:lnSpc>
                <a:spcPct val="150000"/>
              </a:lnSpc>
            </a:pPr>
            <a:r>
              <a:rPr lang="pl-PL" sz="2900" b="1" dirty="0">
                <a:solidFill>
                  <a:srgbClr val="FFB700"/>
                </a:solidFill>
                <a:latin typeface="Poppins Bold" panose="00000800000000000000" charset="-18"/>
                <a:cs typeface="Poppins Bold" panose="00000800000000000000" charset="-18"/>
              </a:rPr>
              <a:t>400 tys. zł</a:t>
            </a:r>
          </a:p>
        </p:txBody>
      </p:sp>
      <p:sp>
        <p:nvSpPr>
          <p:cNvPr id="30" name="Prostokąt: zaokrąglone rogi 29">
            <a:extLst>
              <a:ext uri="{FF2B5EF4-FFF2-40B4-BE49-F238E27FC236}">
                <a16:creationId xmlns:a16="http://schemas.microsoft.com/office/drawing/2014/main" id="{A889168A-DEC6-5960-707A-BDDAD087C6D6}"/>
              </a:ext>
            </a:extLst>
          </p:cNvPr>
          <p:cNvSpPr/>
          <p:nvPr/>
        </p:nvSpPr>
        <p:spPr>
          <a:xfrm>
            <a:off x="5852933" y="8214901"/>
            <a:ext cx="6582136" cy="1569660"/>
          </a:xfrm>
          <a:prstGeom prst="round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1" name="pole tekstowe 30">
            <a:extLst>
              <a:ext uri="{FF2B5EF4-FFF2-40B4-BE49-F238E27FC236}">
                <a16:creationId xmlns:a16="http://schemas.microsoft.com/office/drawing/2014/main" id="{5476E07A-B386-7519-748C-923D0F2A19DA}"/>
              </a:ext>
            </a:extLst>
          </p:cNvPr>
          <p:cNvSpPr txBox="1"/>
          <p:nvPr/>
        </p:nvSpPr>
        <p:spPr>
          <a:xfrm>
            <a:off x="4999262" y="8335660"/>
            <a:ext cx="8289465" cy="1456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700" dirty="0">
                <a:latin typeface="Poppins Bold" panose="00000800000000000000" charset="-18"/>
                <a:cs typeface="Poppins Bold" panose="00000800000000000000" charset="-18"/>
              </a:rPr>
              <a:t>Aktywne sołectwo </a:t>
            </a:r>
          </a:p>
          <a:p>
            <a:pPr algn="ctr">
              <a:lnSpc>
                <a:spcPct val="150000"/>
              </a:lnSpc>
            </a:pPr>
            <a:r>
              <a:rPr lang="pl-PL" sz="3800" b="1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1 mln zł</a:t>
            </a:r>
          </a:p>
        </p:txBody>
      </p:sp>
    </p:spTree>
    <p:extLst>
      <p:ext uri="{BB962C8B-B14F-4D97-AF65-F5344CB8AC3E}">
        <p14:creationId xmlns:p14="http://schemas.microsoft.com/office/powerpoint/2010/main" val="35784999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E10EA-2FE4-07C4-E6E9-9A1EBE0275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ED9D0DF6-6A6B-1596-7F45-354005FC44C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dash"/>
            <a:miter/>
          </a:ln>
        </p:spPr>
        <p:txBody>
          <a:bodyPr/>
          <a:lstStyle/>
          <a:p>
            <a:endParaRPr lang="pl-PL" dirty="0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F3EB4758-EB92-B425-7FAB-6F56EA87D711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1170E96B-7D06-7A02-198D-402134BA0669}"/>
              </a:ext>
            </a:extLst>
          </p:cNvPr>
          <p:cNvGrpSpPr/>
          <p:nvPr/>
        </p:nvGrpSpPr>
        <p:grpSpPr>
          <a:xfrm>
            <a:off x="777240" y="572299"/>
            <a:ext cx="7881159" cy="1322380"/>
            <a:chOff x="0" y="0"/>
            <a:chExt cx="2075696" cy="348281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47799054-765C-B1B8-F81B-4D4B16036C85}"/>
                </a:ext>
              </a:extLst>
            </p:cNvPr>
            <p:cNvSpPr/>
            <p:nvPr/>
          </p:nvSpPr>
          <p:spPr>
            <a:xfrm>
              <a:off x="0" y="0"/>
              <a:ext cx="2075696" cy="348281"/>
            </a:xfrm>
            <a:custGeom>
              <a:avLst/>
              <a:gdLst/>
              <a:ahLst/>
              <a:cxnLst/>
              <a:rect l="l" t="t" r="r" b="b"/>
              <a:pathLst>
                <a:path w="2075696" h="348281">
                  <a:moveTo>
                    <a:pt x="1872496" y="0"/>
                  </a:moveTo>
                  <a:cubicBezTo>
                    <a:pt x="1984721" y="0"/>
                    <a:pt x="2075696" y="77965"/>
                    <a:pt x="2075696" y="174141"/>
                  </a:cubicBezTo>
                  <a:cubicBezTo>
                    <a:pt x="2075696" y="270316"/>
                    <a:pt x="1984721" y="348281"/>
                    <a:pt x="1872496" y="348281"/>
                  </a:cubicBezTo>
                  <a:lnTo>
                    <a:pt x="203200" y="348281"/>
                  </a:lnTo>
                  <a:cubicBezTo>
                    <a:pt x="90976" y="348281"/>
                    <a:pt x="0" y="270316"/>
                    <a:pt x="0" y="174141"/>
                  </a:cubicBezTo>
                  <a:cubicBezTo>
                    <a:pt x="0" y="7796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EEDF2D39-6E95-11D1-0CEB-BC7AF4337529}"/>
                </a:ext>
              </a:extLst>
            </p:cNvPr>
            <p:cNvSpPr txBox="1"/>
            <p:nvPr/>
          </p:nvSpPr>
          <p:spPr>
            <a:xfrm>
              <a:off x="0" y="-66675"/>
              <a:ext cx="2075696" cy="41495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67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0A4AD7BD-387E-5B3B-2683-72DB96C19DFC}"/>
              </a:ext>
            </a:extLst>
          </p:cNvPr>
          <p:cNvSpPr txBox="1"/>
          <p:nvPr/>
        </p:nvSpPr>
        <p:spPr>
          <a:xfrm>
            <a:off x="9982201" y="578201"/>
            <a:ext cx="7528560" cy="12311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/>
            <a:r>
              <a:rPr lang="pl-PL" sz="4000" b="1" dirty="0">
                <a:solidFill>
                  <a:srgbClr val="FFFFFF"/>
                </a:solidFill>
                <a:latin typeface="Poppins Heavy"/>
                <a:ea typeface="Poppins Heavy"/>
                <a:cs typeface="Poppins Heavy"/>
                <a:sym typeface="Poppins Heavy"/>
              </a:rPr>
              <a:t>ROLNICTWO</a:t>
            </a:r>
          </a:p>
          <a:p>
            <a:pPr algn="r"/>
            <a:r>
              <a:rPr lang="pl-PL" sz="4000" b="1" dirty="0">
                <a:solidFill>
                  <a:srgbClr val="FFFFFF"/>
                </a:solidFill>
                <a:latin typeface="Poppins Heavy"/>
                <a:ea typeface="Poppins Heavy"/>
                <a:cs typeface="Poppins Heavy"/>
                <a:sym typeface="Poppins Heavy"/>
              </a:rPr>
              <a:t>I OCHRONA ŚRODOWISKA</a:t>
            </a:r>
            <a:endParaRPr lang="en-US" sz="4000" b="1" dirty="0">
              <a:solidFill>
                <a:srgbClr val="FFFFFF"/>
              </a:solidFill>
              <a:latin typeface="Poppins Heavy"/>
              <a:ea typeface="Poppins Heavy"/>
              <a:cs typeface="Poppins Heavy"/>
              <a:sym typeface="Poppins Heavy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E81010A9-BA46-0A63-346A-51740DE17D98}"/>
              </a:ext>
            </a:extLst>
          </p:cNvPr>
          <p:cNvSpPr txBox="1"/>
          <p:nvPr/>
        </p:nvSpPr>
        <p:spPr>
          <a:xfrm>
            <a:off x="1479096" y="803916"/>
            <a:ext cx="6477446" cy="8591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119"/>
              </a:lnSpc>
            </a:pPr>
            <a:r>
              <a:rPr lang="pl-PL" sz="4909" b="1" spc="196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263 mln 493 tys. zł</a:t>
            </a:r>
            <a:endParaRPr lang="en-US" sz="4909" b="1" spc="196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sp>
        <p:nvSpPr>
          <p:cNvPr id="27" name="Prostokąt: zaokrąglone rogi 26">
            <a:extLst>
              <a:ext uri="{FF2B5EF4-FFF2-40B4-BE49-F238E27FC236}">
                <a16:creationId xmlns:a16="http://schemas.microsoft.com/office/drawing/2014/main" id="{AB6EDFEA-818B-9C60-B4B2-1351072EC4A3}"/>
              </a:ext>
            </a:extLst>
          </p:cNvPr>
          <p:cNvSpPr/>
          <p:nvPr/>
        </p:nvSpPr>
        <p:spPr>
          <a:xfrm>
            <a:off x="1020639" y="3973041"/>
            <a:ext cx="4999161" cy="185585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: zaokrąglone rogi 9">
            <a:extLst>
              <a:ext uri="{FF2B5EF4-FFF2-40B4-BE49-F238E27FC236}">
                <a16:creationId xmlns:a16="http://schemas.microsoft.com/office/drawing/2014/main" id="{1612142D-3A02-5217-E03F-24D27B560A88}"/>
              </a:ext>
            </a:extLst>
          </p:cNvPr>
          <p:cNvSpPr/>
          <p:nvPr/>
        </p:nvSpPr>
        <p:spPr>
          <a:xfrm>
            <a:off x="6628702" y="3965421"/>
            <a:ext cx="4999162" cy="186110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: zaokrąglone rogi 10">
            <a:extLst>
              <a:ext uri="{FF2B5EF4-FFF2-40B4-BE49-F238E27FC236}">
                <a16:creationId xmlns:a16="http://schemas.microsoft.com/office/drawing/2014/main" id="{61BA32B0-B1B0-B2C0-EC6A-963034B764FD}"/>
              </a:ext>
            </a:extLst>
          </p:cNvPr>
          <p:cNvSpPr/>
          <p:nvPr/>
        </p:nvSpPr>
        <p:spPr>
          <a:xfrm>
            <a:off x="12268200" y="3965421"/>
            <a:ext cx="4999162" cy="186110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rostokąt: zaokrąglone rogi 12">
            <a:extLst>
              <a:ext uri="{FF2B5EF4-FFF2-40B4-BE49-F238E27FC236}">
                <a16:creationId xmlns:a16="http://schemas.microsoft.com/office/drawing/2014/main" id="{02F2D572-E016-19C0-D91C-6FF022D3E7A6}"/>
              </a:ext>
            </a:extLst>
          </p:cNvPr>
          <p:cNvSpPr/>
          <p:nvPr/>
        </p:nvSpPr>
        <p:spPr>
          <a:xfrm>
            <a:off x="3840039" y="6183244"/>
            <a:ext cx="4999161" cy="185585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BDDCCEA6-6E9F-6C33-B69D-D4EEC8B97D7A}"/>
              </a:ext>
            </a:extLst>
          </p:cNvPr>
          <p:cNvSpPr/>
          <p:nvPr/>
        </p:nvSpPr>
        <p:spPr>
          <a:xfrm>
            <a:off x="9372600" y="6183244"/>
            <a:ext cx="4999162" cy="185585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4F7E1DA1-26EE-9C55-FE9E-CC6FFB4AA841}"/>
              </a:ext>
            </a:extLst>
          </p:cNvPr>
          <p:cNvSpPr txBox="1"/>
          <p:nvPr/>
        </p:nvSpPr>
        <p:spPr>
          <a:xfrm>
            <a:off x="1323081" y="4231341"/>
            <a:ext cx="4394278" cy="1436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600" dirty="0"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Organizacja </a:t>
            </a:r>
          </a:p>
          <a:p>
            <a:pPr algn="ctr"/>
            <a:r>
              <a:rPr lang="pl-PL" sz="2600" dirty="0"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Dożynek Wojewódzkich </a:t>
            </a:r>
          </a:p>
          <a:p>
            <a:pPr algn="ctr">
              <a:lnSpc>
                <a:spcPct val="150000"/>
              </a:lnSpc>
            </a:pPr>
            <a:r>
              <a:rPr lang="pl-PL" sz="2600" dirty="0">
                <a:solidFill>
                  <a:srgbClr val="FFB700"/>
                </a:solidFill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220 tys. zł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34402DB2-FE22-6AE5-CFBB-B7E25A2F70A6}"/>
              </a:ext>
            </a:extLst>
          </p:cNvPr>
          <p:cNvSpPr txBox="1"/>
          <p:nvPr/>
        </p:nvSpPr>
        <p:spPr>
          <a:xfrm>
            <a:off x="7122300" y="4137379"/>
            <a:ext cx="4011966" cy="15393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Od pola </a:t>
            </a:r>
          </a:p>
          <a:p>
            <a:pPr algn="ctr"/>
            <a:r>
              <a:rPr lang="pl-PL" sz="2800" dirty="0"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na wrocławski stół </a:t>
            </a:r>
          </a:p>
          <a:p>
            <a:pPr algn="ctr">
              <a:lnSpc>
                <a:spcPct val="150000"/>
              </a:lnSpc>
            </a:pPr>
            <a:r>
              <a:rPr lang="pl-PL" sz="2800" dirty="0">
                <a:solidFill>
                  <a:srgbClr val="FFB700"/>
                </a:solidFill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120 tys. zł</a:t>
            </a:r>
          </a:p>
        </p:txBody>
      </p:sp>
      <p:sp>
        <p:nvSpPr>
          <p:cNvPr id="9" name="Prostokąt: zaokrąglone rogi 8">
            <a:extLst>
              <a:ext uri="{FF2B5EF4-FFF2-40B4-BE49-F238E27FC236}">
                <a16:creationId xmlns:a16="http://schemas.microsoft.com/office/drawing/2014/main" id="{3CF96469-BEA7-EF59-EAE3-12A8271FCD4F}"/>
              </a:ext>
            </a:extLst>
          </p:cNvPr>
          <p:cNvSpPr/>
          <p:nvPr/>
        </p:nvSpPr>
        <p:spPr>
          <a:xfrm>
            <a:off x="2233509" y="2157832"/>
            <a:ext cx="13820979" cy="138009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6C821AB9-CB94-7380-F05D-5FABD8189754}"/>
              </a:ext>
            </a:extLst>
          </p:cNvPr>
          <p:cNvSpPr txBox="1"/>
          <p:nvPr/>
        </p:nvSpPr>
        <p:spPr>
          <a:xfrm>
            <a:off x="2715496" y="2301575"/>
            <a:ext cx="1295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>
                <a:latin typeface="Poppins Bold" panose="00000800000000000000" charset="-18"/>
                <a:cs typeface="Poppins Bold" panose="00000800000000000000" charset="-18"/>
              </a:rPr>
              <a:t>Realizacja zadań związanych z rozwojem obszarów wiejskich </a:t>
            </a:r>
            <a:r>
              <a:rPr lang="pl-PL" sz="3300" b="1" dirty="0">
                <a:solidFill>
                  <a:srgbClr val="E25833"/>
                </a:solidFill>
                <a:latin typeface="Poppins Bold" panose="00000800000000000000" charset="-18"/>
                <a:cs typeface="Poppins Bold" panose="00000800000000000000" charset="-18"/>
              </a:rPr>
              <a:t> </a:t>
            </a:r>
            <a:r>
              <a:rPr lang="pl-PL" sz="3300" b="1" dirty="0">
                <a:solidFill>
                  <a:srgbClr val="F68904"/>
                </a:solidFill>
                <a:latin typeface="Poppins Bold" panose="00000800000000000000" charset="-18"/>
                <a:cs typeface="Poppins Bold" panose="00000800000000000000" charset="-18"/>
              </a:rPr>
              <a:t>1 mln zł 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63D42B46-5B23-8174-6A63-26EBDDFA518D}"/>
              </a:ext>
            </a:extLst>
          </p:cNvPr>
          <p:cNvSpPr txBox="1"/>
          <p:nvPr/>
        </p:nvSpPr>
        <p:spPr>
          <a:xfrm>
            <a:off x="12676236" y="4003817"/>
            <a:ext cx="4183090" cy="1806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Porejestrowe Doświadczalnictwo Odmianowe</a:t>
            </a:r>
          </a:p>
          <a:p>
            <a:pPr algn="ctr">
              <a:lnSpc>
                <a:spcPct val="150000"/>
              </a:lnSpc>
            </a:pPr>
            <a:r>
              <a:rPr lang="pl-PL" sz="2800" dirty="0">
                <a:solidFill>
                  <a:srgbClr val="FFB700"/>
                </a:solidFill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120 tys. zł</a:t>
            </a:r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C839B28A-A037-708B-7F9D-0C7992BD15F0}"/>
              </a:ext>
            </a:extLst>
          </p:cNvPr>
          <p:cNvSpPr txBox="1"/>
          <p:nvPr/>
        </p:nvSpPr>
        <p:spPr>
          <a:xfrm>
            <a:off x="4248074" y="6341474"/>
            <a:ext cx="4183090" cy="15393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Festiwal Tradycji Dolnego Śląska</a:t>
            </a:r>
          </a:p>
          <a:p>
            <a:pPr algn="ctr">
              <a:lnSpc>
                <a:spcPct val="150000"/>
              </a:lnSpc>
            </a:pPr>
            <a:r>
              <a:rPr lang="pl-PL" sz="2800" dirty="0">
                <a:solidFill>
                  <a:srgbClr val="FFB700"/>
                </a:solidFill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120 tys. zł</a:t>
            </a:r>
          </a:p>
        </p:txBody>
      </p:sp>
      <p:sp>
        <p:nvSpPr>
          <p:cNvPr id="22" name="pole tekstowe 21">
            <a:extLst>
              <a:ext uri="{FF2B5EF4-FFF2-40B4-BE49-F238E27FC236}">
                <a16:creationId xmlns:a16="http://schemas.microsoft.com/office/drawing/2014/main" id="{0157E03C-0A17-9F5C-CCB5-B235E15EF24F}"/>
              </a:ext>
            </a:extLst>
          </p:cNvPr>
          <p:cNvSpPr txBox="1"/>
          <p:nvPr/>
        </p:nvSpPr>
        <p:spPr>
          <a:xfrm>
            <a:off x="9471713" y="6403029"/>
            <a:ext cx="4800935" cy="1416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Nasze Kulinarne Dziedzictwo </a:t>
            </a:r>
            <a:br>
              <a:rPr lang="pl-PL" sz="2400" dirty="0"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</a:br>
            <a:r>
              <a:rPr lang="pl-PL" sz="2400" dirty="0"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- Smaki Regionów </a:t>
            </a:r>
          </a:p>
          <a:p>
            <a:pPr algn="ctr">
              <a:lnSpc>
                <a:spcPct val="150000"/>
              </a:lnSpc>
            </a:pPr>
            <a:r>
              <a:rPr lang="pl-PL" sz="2800" dirty="0">
                <a:solidFill>
                  <a:srgbClr val="FFB700"/>
                </a:solidFill>
                <a:effectLst/>
                <a:latin typeface="Poppins Bold" panose="00000800000000000000" charset="-18"/>
                <a:ea typeface="Aptos" panose="020B0004020202020204" pitchFamily="34" charset="0"/>
                <a:cs typeface="Poppins Bold" panose="00000800000000000000" charset="-18"/>
              </a:rPr>
              <a:t>23 tys. zł</a:t>
            </a:r>
          </a:p>
        </p:txBody>
      </p:sp>
      <p:sp>
        <p:nvSpPr>
          <p:cNvPr id="17" name="Prostokąt: zaokrąglone rogi 16">
            <a:extLst>
              <a:ext uri="{FF2B5EF4-FFF2-40B4-BE49-F238E27FC236}">
                <a16:creationId xmlns:a16="http://schemas.microsoft.com/office/drawing/2014/main" id="{92084A09-24DF-4B6B-0429-2483E0862747}"/>
              </a:ext>
            </a:extLst>
          </p:cNvPr>
          <p:cNvSpPr/>
          <p:nvPr/>
        </p:nvSpPr>
        <p:spPr>
          <a:xfrm>
            <a:off x="5394482" y="8529486"/>
            <a:ext cx="7467599" cy="1569660"/>
          </a:xfrm>
          <a:prstGeom prst="round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BD529D3A-3651-DBC8-3BF2-04D06E7327D0}"/>
              </a:ext>
            </a:extLst>
          </p:cNvPr>
          <p:cNvSpPr txBox="1"/>
          <p:nvPr/>
        </p:nvSpPr>
        <p:spPr>
          <a:xfrm>
            <a:off x="4983548" y="8716138"/>
            <a:ext cx="8289465" cy="1274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>
                <a:latin typeface="Poppins Bold" panose="00000800000000000000" charset="-18"/>
                <a:cs typeface="Poppins Bold" panose="00000800000000000000" charset="-18"/>
              </a:rPr>
              <a:t>Wsparcie dla Pszczelarstwa </a:t>
            </a:r>
          </a:p>
          <a:p>
            <a:pPr algn="ctr">
              <a:lnSpc>
                <a:spcPct val="150000"/>
              </a:lnSpc>
            </a:pPr>
            <a:r>
              <a:rPr lang="pl-PL" sz="3300" b="1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1 mln 500 tys. zł</a:t>
            </a:r>
          </a:p>
        </p:txBody>
      </p:sp>
    </p:spTree>
    <p:extLst>
      <p:ext uri="{BB962C8B-B14F-4D97-AF65-F5344CB8AC3E}">
        <p14:creationId xmlns:p14="http://schemas.microsoft.com/office/powerpoint/2010/main" val="10545206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05E86E-F231-09A6-EBE4-BD7BDE9B2F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CAC3CCC6-187D-2BF9-C224-422F1DE7B31C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9128D393-F299-DF29-4595-9903B9B50C1E}"/>
              </a:ext>
            </a:extLst>
          </p:cNvPr>
          <p:cNvSpPr/>
          <p:nvPr/>
        </p:nvSpPr>
        <p:spPr>
          <a:xfrm>
            <a:off x="756966" y="1047307"/>
            <a:ext cx="3921485" cy="1250103"/>
          </a:xfrm>
          <a:custGeom>
            <a:avLst/>
            <a:gdLst/>
            <a:ahLst/>
            <a:cxnLst/>
            <a:rect l="l" t="t" r="r" b="b"/>
            <a:pathLst>
              <a:path w="3921485" h="1250103">
                <a:moveTo>
                  <a:pt x="0" y="0"/>
                </a:moveTo>
                <a:lnTo>
                  <a:pt x="3921486" y="0"/>
                </a:lnTo>
                <a:lnTo>
                  <a:pt x="3921486" y="1250103"/>
                </a:lnTo>
                <a:lnTo>
                  <a:pt x="0" y="12501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78CC7B8B-F988-8752-ED88-D2E627FDE298}"/>
              </a:ext>
            </a:extLst>
          </p:cNvPr>
          <p:cNvSpPr txBox="1"/>
          <p:nvPr/>
        </p:nvSpPr>
        <p:spPr>
          <a:xfrm>
            <a:off x="756966" y="8495782"/>
            <a:ext cx="11916959" cy="9871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866"/>
              </a:lnSpc>
            </a:pPr>
            <a:r>
              <a:rPr lang="en-US" sz="2761" b="1">
                <a:solidFill>
                  <a:srgbClr val="FFFFFF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Urząd Marszałkowski Województwa Dolnośląskiego</a:t>
            </a:r>
          </a:p>
          <a:p>
            <a:pPr algn="l">
              <a:lnSpc>
                <a:spcPts val="3866"/>
              </a:lnSpc>
            </a:pPr>
            <a:r>
              <a:rPr lang="en-US" sz="2761" b="1">
                <a:solidFill>
                  <a:srgbClr val="FFFFFF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Wrocław, grudzień 2024</a:t>
            </a:r>
          </a:p>
        </p:txBody>
      </p:sp>
    </p:spTree>
    <p:extLst>
      <p:ext uri="{BB962C8B-B14F-4D97-AF65-F5344CB8AC3E}">
        <p14:creationId xmlns:p14="http://schemas.microsoft.com/office/powerpoint/2010/main" val="2950934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D2FA72-935A-780D-6DFD-FC2F17E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00EC38D2-DD4C-9391-A76C-898C97847DF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l-PL" dirty="0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B0A9147E-D9DB-2C5F-D526-9A2FFBED9F3C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6865366D-7905-12EF-A4EC-5721A2D7BAC1}"/>
              </a:ext>
            </a:extLst>
          </p:cNvPr>
          <p:cNvSpPr txBox="1"/>
          <p:nvPr/>
        </p:nvSpPr>
        <p:spPr>
          <a:xfrm>
            <a:off x="980386" y="495300"/>
            <a:ext cx="16424220" cy="16619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l-PL" sz="5400" b="1" dirty="0">
                <a:solidFill>
                  <a:srgbClr val="FFFFFF"/>
                </a:solidFill>
                <a:latin typeface="Poppins Bold" panose="00000800000000000000" charset="-18"/>
                <a:ea typeface="Poppins"/>
                <a:cs typeface="Poppins Bold" panose="00000800000000000000" charset="-18"/>
                <a:sym typeface="Poppins"/>
              </a:rPr>
              <a:t>Wydatki Budżetu</a:t>
            </a:r>
          </a:p>
          <a:p>
            <a:pPr algn="ctr"/>
            <a:r>
              <a:rPr lang="pl-PL" sz="5400" b="1" dirty="0">
                <a:latin typeface="Poppins Bold" panose="00000800000000000000" charset="-18"/>
                <a:ea typeface="Poppins"/>
                <a:cs typeface="Poppins Bold" panose="00000800000000000000" charset="-18"/>
                <a:sym typeface="Poppins"/>
              </a:rPr>
              <a:t>Województwa Dolnośląskiego na rok 2025</a:t>
            </a:r>
            <a:endParaRPr lang="en-US" sz="5400" b="1" dirty="0">
              <a:latin typeface="Poppins Bold" panose="00000800000000000000" charset="-18"/>
              <a:ea typeface="Poppins"/>
              <a:cs typeface="Poppins Bold" panose="00000800000000000000" charset="-18"/>
              <a:sym typeface="Poppins"/>
            </a:endParaRPr>
          </a:p>
        </p:txBody>
      </p:sp>
      <p:sp>
        <p:nvSpPr>
          <p:cNvPr id="12" name="Prostokąt: zaokrąglone rogi 11">
            <a:extLst>
              <a:ext uri="{FF2B5EF4-FFF2-40B4-BE49-F238E27FC236}">
                <a16:creationId xmlns:a16="http://schemas.microsoft.com/office/drawing/2014/main" id="{A8EB91DA-1082-8E59-24A6-9AD3F1070BE4}"/>
              </a:ext>
            </a:extLst>
          </p:cNvPr>
          <p:cNvSpPr/>
          <p:nvPr/>
        </p:nvSpPr>
        <p:spPr>
          <a:xfrm>
            <a:off x="6921427" y="2486858"/>
            <a:ext cx="4445145" cy="1482503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Prostokąt: zaokrąglone rogi 14">
            <a:extLst>
              <a:ext uri="{FF2B5EF4-FFF2-40B4-BE49-F238E27FC236}">
                <a16:creationId xmlns:a16="http://schemas.microsoft.com/office/drawing/2014/main" id="{915AA573-709B-2ED0-AABF-802FA04305E9}"/>
              </a:ext>
            </a:extLst>
          </p:cNvPr>
          <p:cNvSpPr/>
          <p:nvPr/>
        </p:nvSpPr>
        <p:spPr>
          <a:xfrm>
            <a:off x="7263498" y="3756605"/>
            <a:ext cx="3761003" cy="54232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Prostokąt: zaokrąglone rogi 15">
            <a:extLst>
              <a:ext uri="{FF2B5EF4-FFF2-40B4-BE49-F238E27FC236}">
                <a16:creationId xmlns:a16="http://schemas.microsoft.com/office/drawing/2014/main" id="{736B5498-F8C2-E068-3A82-ABB0F1756F2A}"/>
              </a:ext>
            </a:extLst>
          </p:cNvPr>
          <p:cNvSpPr/>
          <p:nvPr/>
        </p:nvSpPr>
        <p:spPr>
          <a:xfrm>
            <a:off x="12014054" y="2486858"/>
            <a:ext cx="4445145" cy="1482503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" name="Prostokąt: zaokrąglone rogi 19">
            <a:extLst>
              <a:ext uri="{FF2B5EF4-FFF2-40B4-BE49-F238E27FC236}">
                <a16:creationId xmlns:a16="http://schemas.microsoft.com/office/drawing/2014/main" id="{03C3CCCD-2BD2-6D3C-506A-B1969B811496}"/>
              </a:ext>
            </a:extLst>
          </p:cNvPr>
          <p:cNvSpPr/>
          <p:nvPr/>
        </p:nvSpPr>
        <p:spPr>
          <a:xfrm>
            <a:off x="1828800" y="2486858"/>
            <a:ext cx="4445145" cy="1482503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id="{86119A88-F1DE-CD2E-4713-4885B906C3A9}"/>
              </a:ext>
            </a:extLst>
          </p:cNvPr>
          <p:cNvSpPr/>
          <p:nvPr/>
        </p:nvSpPr>
        <p:spPr>
          <a:xfrm>
            <a:off x="12356124" y="3698200"/>
            <a:ext cx="3761003" cy="54232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: zaokrąglone rogi 4">
            <a:extLst>
              <a:ext uri="{FF2B5EF4-FFF2-40B4-BE49-F238E27FC236}">
                <a16:creationId xmlns:a16="http://schemas.microsoft.com/office/drawing/2014/main" id="{9301CFE9-45D7-B238-0731-C176EB231360}"/>
              </a:ext>
            </a:extLst>
          </p:cNvPr>
          <p:cNvSpPr/>
          <p:nvPr/>
        </p:nvSpPr>
        <p:spPr>
          <a:xfrm>
            <a:off x="2170870" y="3732481"/>
            <a:ext cx="3761003" cy="54232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: zaokrąglone rogi 5">
            <a:extLst>
              <a:ext uri="{FF2B5EF4-FFF2-40B4-BE49-F238E27FC236}">
                <a16:creationId xmlns:a16="http://schemas.microsoft.com/office/drawing/2014/main" id="{9CFDFA49-6EDF-2E62-718F-E86AB1F455CA}"/>
              </a:ext>
            </a:extLst>
          </p:cNvPr>
          <p:cNvSpPr/>
          <p:nvPr/>
        </p:nvSpPr>
        <p:spPr>
          <a:xfrm>
            <a:off x="6921427" y="4880705"/>
            <a:ext cx="4445145" cy="1482503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: zaokrąglone rogi 7">
            <a:extLst>
              <a:ext uri="{FF2B5EF4-FFF2-40B4-BE49-F238E27FC236}">
                <a16:creationId xmlns:a16="http://schemas.microsoft.com/office/drawing/2014/main" id="{5EF18ACA-7C0F-6561-47A4-E7B7C38B415E}"/>
              </a:ext>
            </a:extLst>
          </p:cNvPr>
          <p:cNvSpPr/>
          <p:nvPr/>
        </p:nvSpPr>
        <p:spPr>
          <a:xfrm>
            <a:off x="7263498" y="6150452"/>
            <a:ext cx="3761003" cy="54232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rostokąt: zaokrąglone rogi 8">
            <a:extLst>
              <a:ext uri="{FF2B5EF4-FFF2-40B4-BE49-F238E27FC236}">
                <a16:creationId xmlns:a16="http://schemas.microsoft.com/office/drawing/2014/main" id="{BDEC6AEF-6386-05B4-F695-7AEBF9725664}"/>
              </a:ext>
            </a:extLst>
          </p:cNvPr>
          <p:cNvSpPr/>
          <p:nvPr/>
        </p:nvSpPr>
        <p:spPr>
          <a:xfrm>
            <a:off x="12014054" y="4880705"/>
            <a:ext cx="4445145" cy="1482503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: zaokrąglone rogi 9">
            <a:extLst>
              <a:ext uri="{FF2B5EF4-FFF2-40B4-BE49-F238E27FC236}">
                <a16:creationId xmlns:a16="http://schemas.microsoft.com/office/drawing/2014/main" id="{BDE6DD01-071B-0A85-1ECE-45CBE101EE6A}"/>
              </a:ext>
            </a:extLst>
          </p:cNvPr>
          <p:cNvSpPr/>
          <p:nvPr/>
        </p:nvSpPr>
        <p:spPr>
          <a:xfrm>
            <a:off x="1828800" y="4880705"/>
            <a:ext cx="4445145" cy="1482503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: zaokrąglone rogi 10">
            <a:extLst>
              <a:ext uri="{FF2B5EF4-FFF2-40B4-BE49-F238E27FC236}">
                <a16:creationId xmlns:a16="http://schemas.microsoft.com/office/drawing/2014/main" id="{4323F8C9-5CB3-2B64-58F3-65EF392A2FF8}"/>
              </a:ext>
            </a:extLst>
          </p:cNvPr>
          <p:cNvSpPr/>
          <p:nvPr/>
        </p:nvSpPr>
        <p:spPr>
          <a:xfrm>
            <a:off x="12356124" y="6092047"/>
            <a:ext cx="3761003" cy="54232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rostokąt: zaokrąglone rogi 12">
            <a:extLst>
              <a:ext uri="{FF2B5EF4-FFF2-40B4-BE49-F238E27FC236}">
                <a16:creationId xmlns:a16="http://schemas.microsoft.com/office/drawing/2014/main" id="{0885895F-3C16-2DAB-2C86-71574C187E62}"/>
              </a:ext>
            </a:extLst>
          </p:cNvPr>
          <p:cNvSpPr/>
          <p:nvPr/>
        </p:nvSpPr>
        <p:spPr>
          <a:xfrm>
            <a:off x="2170870" y="6126328"/>
            <a:ext cx="3761003" cy="54232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AC024961-4A8F-A15B-BDEA-85A9B30D1336}"/>
              </a:ext>
            </a:extLst>
          </p:cNvPr>
          <p:cNvSpPr/>
          <p:nvPr/>
        </p:nvSpPr>
        <p:spPr>
          <a:xfrm>
            <a:off x="6921427" y="7313726"/>
            <a:ext cx="4445145" cy="1482503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" name="Prostokąt: zaokrąglone rogi 21">
            <a:extLst>
              <a:ext uri="{FF2B5EF4-FFF2-40B4-BE49-F238E27FC236}">
                <a16:creationId xmlns:a16="http://schemas.microsoft.com/office/drawing/2014/main" id="{7E6E998D-FE90-06B1-930C-41765EA40F0F}"/>
              </a:ext>
            </a:extLst>
          </p:cNvPr>
          <p:cNvSpPr/>
          <p:nvPr/>
        </p:nvSpPr>
        <p:spPr>
          <a:xfrm>
            <a:off x="7263498" y="8583473"/>
            <a:ext cx="3761003" cy="54232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" name="Prostokąt: zaokrąglone rogi 22">
            <a:extLst>
              <a:ext uri="{FF2B5EF4-FFF2-40B4-BE49-F238E27FC236}">
                <a16:creationId xmlns:a16="http://schemas.microsoft.com/office/drawing/2014/main" id="{5C8F85C2-BD42-F61F-B906-98976D3DE20E}"/>
              </a:ext>
            </a:extLst>
          </p:cNvPr>
          <p:cNvSpPr/>
          <p:nvPr/>
        </p:nvSpPr>
        <p:spPr>
          <a:xfrm>
            <a:off x="12014054" y="7313726"/>
            <a:ext cx="4445145" cy="1482503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" name="Prostokąt: zaokrąglone rogi 23">
            <a:extLst>
              <a:ext uri="{FF2B5EF4-FFF2-40B4-BE49-F238E27FC236}">
                <a16:creationId xmlns:a16="http://schemas.microsoft.com/office/drawing/2014/main" id="{CB44A729-0068-6B8E-C368-86C05C1364E5}"/>
              </a:ext>
            </a:extLst>
          </p:cNvPr>
          <p:cNvSpPr/>
          <p:nvPr/>
        </p:nvSpPr>
        <p:spPr>
          <a:xfrm>
            <a:off x="1828800" y="7313726"/>
            <a:ext cx="4445145" cy="1482503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5" name="Prostokąt: zaokrąglone rogi 24">
            <a:extLst>
              <a:ext uri="{FF2B5EF4-FFF2-40B4-BE49-F238E27FC236}">
                <a16:creationId xmlns:a16="http://schemas.microsoft.com/office/drawing/2014/main" id="{4E9B99C0-EA76-B63A-C8A7-E0E5D9D58BFE}"/>
              </a:ext>
            </a:extLst>
          </p:cNvPr>
          <p:cNvSpPr/>
          <p:nvPr/>
        </p:nvSpPr>
        <p:spPr>
          <a:xfrm>
            <a:off x="12356124" y="8525068"/>
            <a:ext cx="3761003" cy="54232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6" name="Prostokąt: zaokrąglone rogi 25">
            <a:extLst>
              <a:ext uri="{FF2B5EF4-FFF2-40B4-BE49-F238E27FC236}">
                <a16:creationId xmlns:a16="http://schemas.microsoft.com/office/drawing/2014/main" id="{A50DADC7-9012-C7B0-B484-E824AB1246D2}"/>
              </a:ext>
            </a:extLst>
          </p:cNvPr>
          <p:cNvSpPr/>
          <p:nvPr/>
        </p:nvSpPr>
        <p:spPr>
          <a:xfrm>
            <a:off x="2170870" y="8559349"/>
            <a:ext cx="3761003" cy="54232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7" name="pole tekstowe 26">
            <a:extLst>
              <a:ext uri="{FF2B5EF4-FFF2-40B4-BE49-F238E27FC236}">
                <a16:creationId xmlns:a16="http://schemas.microsoft.com/office/drawing/2014/main" id="{41AE5BFF-799F-2F3E-B747-6E85D7ED2ABA}"/>
              </a:ext>
            </a:extLst>
          </p:cNvPr>
          <p:cNvSpPr txBox="1"/>
          <p:nvPr/>
        </p:nvSpPr>
        <p:spPr>
          <a:xfrm>
            <a:off x="3047042" y="3802979"/>
            <a:ext cx="2008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>
                <a:latin typeface="Poppins Bold" panose="00000800000000000000" charset="-18"/>
                <a:cs typeface="Poppins Bold" panose="00000800000000000000" charset="-18"/>
              </a:rPr>
              <a:t>Transport</a:t>
            </a:r>
          </a:p>
        </p:txBody>
      </p:sp>
      <p:sp>
        <p:nvSpPr>
          <p:cNvPr id="28" name="pole tekstowe 27">
            <a:extLst>
              <a:ext uri="{FF2B5EF4-FFF2-40B4-BE49-F238E27FC236}">
                <a16:creationId xmlns:a16="http://schemas.microsoft.com/office/drawing/2014/main" id="{32F3651A-8685-9DE8-E2FC-69B7C4426CB5}"/>
              </a:ext>
            </a:extLst>
          </p:cNvPr>
          <p:cNvSpPr txBox="1"/>
          <p:nvPr/>
        </p:nvSpPr>
        <p:spPr>
          <a:xfrm>
            <a:off x="7444078" y="3784166"/>
            <a:ext cx="33998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>
                <a:latin typeface="Poppins Bold" panose="00000800000000000000" charset="-18"/>
                <a:cs typeface="Poppins Bold" panose="00000800000000000000" charset="-18"/>
              </a:rPr>
              <a:t>Ochrona zdrowia</a:t>
            </a:r>
          </a:p>
        </p:txBody>
      </p:sp>
      <p:sp>
        <p:nvSpPr>
          <p:cNvPr id="29" name="pole tekstowe 28">
            <a:extLst>
              <a:ext uri="{FF2B5EF4-FFF2-40B4-BE49-F238E27FC236}">
                <a16:creationId xmlns:a16="http://schemas.microsoft.com/office/drawing/2014/main" id="{627848FF-1D1E-6AAE-D082-5EF93AEEE73A}"/>
              </a:ext>
            </a:extLst>
          </p:cNvPr>
          <p:cNvSpPr txBox="1"/>
          <p:nvPr/>
        </p:nvSpPr>
        <p:spPr>
          <a:xfrm>
            <a:off x="12179223" y="3772122"/>
            <a:ext cx="4114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>
                <a:latin typeface="Poppins Bold" panose="00000800000000000000" charset="-18"/>
                <a:cs typeface="Poppins Bold" panose="00000800000000000000" charset="-18"/>
              </a:rPr>
              <a:t>Rolnictwo i ochrona środowiska</a:t>
            </a:r>
          </a:p>
        </p:txBody>
      </p:sp>
      <p:sp>
        <p:nvSpPr>
          <p:cNvPr id="30" name="pole tekstowe 29">
            <a:extLst>
              <a:ext uri="{FF2B5EF4-FFF2-40B4-BE49-F238E27FC236}">
                <a16:creationId xmlns:a16="http://schemas.microsoft.com/office/drawing/2014/main" id="{A0C18BA1-E9DD-C4A3-616A-78531432AB02}"/>
              </a:ext>
            </a:extLst>
          </p:cNvPr>
          <p:cNvSpPr txBox="1"/>
          <p:nvPr/>
        </p:nvSpPr>
        <p:spPr>
          <a:xfrm>
            <a:off x="3047042" y="6190779"/>
            <a:ext cx="2008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>
                <a:latin typeface="Poppins Bold" panose="00000800000000000000" charset="-18"/>
                <a:cs typeface="Poppins Bold" panose="00000800000000000000" charset="-18"/>
              </a:rPr>
              <a:t>Kultura</a:t>
            </a:r>
          </a:p>
        </p:txBody>
      </p:sp>
      <p:sp>
        <p:nvSpPr>
          <p:cNvPr id="31" name="pole tekstowe 30">
            <a:extLst>
              <a:ext uri="{FF2B5EF4-FFF2-40B4-BE49-F238E27FC236}">
                <a16:creationId xmlns:a16="http://schemas.microsoft.com/office/drawing/2014/main" id="{47B06306-8181-662F-EB27-25450B16C2EF}"/>
              </a:ext>
            </a:extLst>
          </p:cNvPr>
          <p:cNvSpPr txBox="1"/>
          <p:nvPr/>
        </p:nvSpPr>
        <p:spPr>
          <a:xfrm>
            <a:off x="7655249" y="6190779"/>
            <a:ext cx="29774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>
                <a:latin typeface="Poppins Bold" panose="00000800000000000000" charset="-18"/>
                <a:cs typeface="Poppins Bold" panose="00000800000000000000" charset="-18"/>
              </a:rPr>
              <a:t>Edukacja i nauka</a:t>
            </a:r>
          </a:p>
        </p:txBody>
      </p:sp>
      <p:sp>
        <p:nvSpPr>
          <p:cNvPr id="32" name="pole tekstowe 31">
            <a:extLst>
              <a:ext uri="{FF2B5EF4-FFF2-40B4-BE49-F238E27FC236}">
                <a16:creationId xmlns:a16="http://schemas.microsoft.com/office/drawing/2014/main" id="{CFABA20B-1CCD-0716-2CD8-C632A9787E5B}"/>
              </a:ext>
            </a:extLst>
          </p:cNvPr>
          <p:cNvSpPr txBox="1"/>
          <p:nvPr/>
        </p:nvSpPr>
        <p:spPr>
          <a:xfrm>
            <a:off x="12491298" y="6136309"/>
            <a:ext cx="3490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300" dirty="0">
                <a:latin typeface="Poppins Bold" panose="00000800000000000000" charset="-18"/>
                <a:cs typeface="Poppins Bold" panose="00000800000000000000" charset="-18"/>
              </a:rPr>
              <a:t>Integracja społeczna</a:t>
            </a:r>
          </a:p>
        </p:txBody>
      </p:sp>
      <p:sp>
        <p:nvSpPr>
          <p:cNvPr id="33" name="pole tekstowe 32">
            <a:extLst>
              <a:ext uri="{FF2B5EF4-FFF2-40B4-BE49-F238E27FC236}">
                <a16:creationId xmlns:a16="http://schemas.microsoft.com/office/drawing/2014/main" id="{1A9A70AE-4025-5579-9C6D-ED081E999503}"/>
              </a:ext>
            </a:extLst>
          </p:cNvPr>
          <p:cNvSpPr txBox="1"/>
          <p:nvPr/>
        </p:nvSpPr>
        <p:spPr>
          <a:xfrm>
            <a:off x="2224819" y="8660612"/>
            <a:ext cx="3653103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50" dirty="0">
                <a:latin typeface="Poppins Bold" panose="00000800000000000000" charset="-18"/>
                <a:cs typeface="Poppins Bold" panose="00000800000000000000" charset="-18"/>
              </a:rPr>
              <a:t>Wsparcie rozwoju regionalnego</a:t>
            </a:r>
          </a:p>
        </p:txBody>
      </p:sp>
      <p:sp>
        <p:nvSpPr>
          <p:cNvPr id="34" name="pole tekstowe 33">
            <a:extLst>
              <a:ext uri="{FF2B5EF4-FFF2-40B4-BE49-F238E27FC236}">
                <a16:creationId xmlns:a16="http://schemas.microsoft.com/office/drawing/2014/main" id="{931AAC13-5078-5A7D-8CA3-A6DC8BB08FA2}"/>
              </a:ext>
            </a:extLst>
          </p:cNvPr>
          <p:cNvSpPr txBox="1"/>
          <p:nvPr/>
        </p:nvSpPr>
        <p:spPr>
          <a:xfrm>
            <a:off x="7373345" y="8669967"/>
            <a:ext cx="3651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>
                <a:latin typeface="Poppins Bold" panose="00000800000000000000" charset="-18"/>
                <a:cs typeface="Poppins Bold" panose="00000800000000000000" charset="-18"/>
              </a:rPr>
              <a:t>Kultura fizyczna i turystyka</a:t>
            </a:r>
          </a:p>
        </p:txBody>
      </p: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753C264D-D225-609C-79FA-58E2EE7D15D9}"/>
              </a:ext>
            </a:extLst>
          </p:cNvPr>
          <p:cNvSpPr txBox="1"/>
          <p:nvPr/>
        </p:nvSpPr>
        <p:spPr>
          <a:xfrm>
            <a:off x="12598324" y="8630454"/>
            <a:ext cx="3276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latin typeface="Poppins Bold" panose="00000800000000000000" charset="-18"/>
                <a:cs typeface="Poppins Bold" panose="00000800000000000000" charset="-18"/>
              </a:rPr>
              <a:t>Pozostałe wydatki</a:t>
            </a:r>
          </a:p>
        </p:txBody>
      </p:sp>
      <p:sp>
        <p:nvSpPr>
          <p:cNvPr id="36" name="pole tekstowe 35">
            <a:extLst>
              <a:ext uri="{FF2B5EF4-FFF2-40B4-BE49-F238E27FC236}">
                <a16:creationId xmlns:a16="http://schemas.microsoft.com/office/drawing/2014/main" id="{24B927FD-0A3C-5934-6F30-30352E6AE82D}"/>
              </a:ext>
            </a:extLst>
          </p:cNvPr>
          <p:cNvSpPr txBox="1"/>
          <p:nvPr/>
        </p:nvSpPr>
        <p:spPr>
          <a:xfrm>
            <a:off x="1943097" y="2980688"/>
            <a:ext cx="421654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700" dirty="0">
                <a:solidFill>
                  <a:schemeClr val="bg1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1 mld 882 mln 74 tys. zł </a:t>
            </a:r>
            <a:endParaRPr lang="pl-PL" sz="2700" dirty="0">
              <a:solidFill>
                <a:schemeClr val="bg1"/>
              </a:solidFill>
              <a:latin typeface="Poppins Bold" panose="00000800000000000000" charset="-18"/>
              <a:cs typeface="Poppins Bold" panose="00000800000000000000" charset="-18"/>
            </a:endParaRPr>
          </a:p>
        </p:txBody>
      </p:sp>
      <p:sp>
        <p:nvSpPr>
          <p:cNvPr id="37" name="pole tekstowe 36">
            <a:extLst>
              <a:ext uri="{FF2B5EF4-FFF2-40B4-BE49-F238E27FC236}">
                <a16:creationId xmlns:a16="http://schemas.microsoft.com/office/drawing/2014/main" id="{E7F0F9A2-40C2-F0DE-9759-7C47FAC71E9B}"/>
              </a:ext>
            </a:extLst>
          </p:cNvPr>
          <p:cNvSpPr txBox="1"/>
          <p:nvPr/>
        </p:nvSpPr>
        <p:spPr>
          <a:xfrm>
            <a:off x="7722551" y="2957884"/>
            <a:ext cx="295274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700" dirty="0">
                <a:solidFill>
                  <a:schemeClr val="bg1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764 mln 7 tys. zł </a:t>
            </a:r>
            <a:endParaRPr lang="pl-PL" sz="2700" dirty="0">
              <a:solidFill>
                <a:schemeClr val="bg1"/>
              </a:solidFill>
              <a:latin typeface="Poppins Bold" panose="00000800000000000000" charset="-18"/>
              <a:cs typeface="Poppins Bold" panose="00000800000000000000" charset="-18"/>
            </a:endParaRPr>
          </a:p>
        </p:txBody>
      </p:sp>
      <p:sp>
        <p:nvSpPr>
          <p:cNvPr id="38" name="pole tekstowe 37">
            <a:extLst>
              <a:ext uri="{FF2B5EF4-FFF2-40B4-BE49-F238E27FC236}">
                <a16:creationId xmlns:a16="http://schemas.microsoft.com/office/drawing/2014/main" id="{5B1AD8D4-7F66-81C1-638B-B5E6894F2A18}"/>
              </a:ext>
            </a:extLst>
          </p:cNvPr>
          <p:cNvSpPr txBox="1"/>
          <p:nvPr/>
        </p:nvSpPr>
        <p:spPr>
          <a:xfrm>
            <a:off x="12556566" y="2980688"/>
            <a:ext cx="336011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700" dirty="0">
                <a:solidFill>
                  <a:schemeClr val="bg1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270 mln 418 tys. zł </a:t>
            </a:r>
            <a:endParaRPr lang="pl-PL" sz="2700" dirty="0">
              <a:solidFill>
                <a:schemeClr val="bg1"/>
              </a:solidFill>
              <a:latin typeface="Poppins Bold" panose="00000800000000000000" charset="-18"/>
              <a:cs typeface="Poppins Bold" panose="00000800000000000000" charset="-18"/>
            </a:endParaRPr>
          </a:p>
        </p:txBody>
      </p:sp>
      <p:sp>
        <p:nvSpPr>
          <p:cNvPr id="39" name="pole tekstowe 38">
            <a:extLst>
              <a:ext uri="{FF2B5EF4-FFF2-40B4-BE49-F238E27FC236}">
                <a16:creationId xmlns:a16="http://schemas.microsoft.com/office/drawing/2014/main" id="{BD22D2C8-D82A-0AE1-96F2-49ED0EA6A7A1}"/>
              </a:ext>
            </a:extLst>
          </p:cNvPr>
          <p:cNvSpPr txBox="1"/>
          <p:nvPr/>
        </p:nvSpPr>
        <p:spPr>
          <a:xfrm>
            <a:off x="2349222" y="5315545"/>
            <a:ext cx="340429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700">
                <a:solidFill>
                  <a:schemeClr val="bg1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231 mln 304 tys. zł </a:t>
            </a:r>
            <a:endParaRPr lang="pl-PL" sz="2700" dirty="0">
              <a:solidFill>
                <a:schemeClr val="bg1"/>
              </a:solidFill>
              <a:latin typeface="Poppins Bold" panose="00000800000000000000" charset="-18"/>
              <a:cs typeface="Poppins Bold" panose="00000800000000000000" charset="-18"/>
            </a:endParaRPr>
          </a:p>
        </p:txBody>
      </p:sp>
      <p:sp>
        <p:nvSpPr>
          <p:cNvPr id="40" name="pole tekstowe 39">
            <a:extLst>
              <a:ext uri="{FF2B5EF4-FFF2-40B4-BE49-F238E27FC236}">
                <a16:creationId xmlns:a16="http://schemas.microsoft.com/office/drawing/2014/main" id="{BBB3995D-2B44-1436-5163-953E72517B90}"/>
              </a:ext>
            </a:extLst>
          </p:cNvPr>
          <p:cNvSpPr txBox="1"/>
          <p:nvPr/>
        </p:nvSpPr>
        <p:spPr>
          <a:xfrm>
            <a:off x="7530534" y="5296528"/>
            <a:ext cx="334714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700" dirty="0">
                <a:solidFill>
                  <a:schemeClr val="bg1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207 mln 177 tys. zł </a:t>
            </a:r>
            <a:endParaRPr lang="pl-PL" sz="2700" dirty="0">
              <a:solidFill>
                <a:schemeClr val="bg1"/>
              </a:solidFill>
              <a:latin typeface="Poppins Bold" panose="00000800000000000000" charset="-18"/>
              <a:cs typeface="Poppins Bold" panose="00000800000000000000" charset="-18"/>
            </a:endParaRPr>
          </a:p>
        </p:txBody>
      </p:sp>
      <p:sp>
        <p:nvSpPr>
          <p:cNvPr id="41" name="pole tekstowe 40">
            <a:extLst>
              <a:ext uri="{FF2B5EF4-FFF2-40B4-BE49-F238E27FC236}">
                <a16:creationId xmlns:a16="http://schemas.microsoft.com/office/drawing/2014/main" id="{7F218F05-4720-3E66-0918-C7A0527A4015}"/>
              </a:ext>
            </a:extLst>
          </p:cNvPr>
          <p:cNvSpPr txBox="1"/>
          <p:nvPr/>
        </p:nvSpPr>
        <p:spPr>
          <a:xfrm>
            <a:off x="12591634" y="5296528"/>
            <a:ext cx="334714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700" dirty="0">
                <a:solidFill>
                  <a:schemeClr val="bg1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204 mln 68 tys. zł </a:t>
            </a:r>
            <a:endParaRPr lang="pl-PL" sz="2700" dirty="0">
              <a:solidFill>
                <a:schemeClr val="bg1"/>
              </a:solidFill>
              <a:latin typeface="Poppins Bold" panose="00000800000000000000" charset="-18"/>
              <a:cs typeface="Poppins Bold" panose="00000800000000000000" charset="-18"/>
            </a:endParaRPr>
          </a:p>
        </p:txBody>
      </p:sp>
      <p:sp>
        <p:nvSpPr>
          <p:cNvPr id="42" name="pole tekstowe 41">
            <a:extLst>
              <a:ext uri="{FF2B5EF4-FFF2-40B4-BE49-F238E27FC236}">
                <a16:creationId xmlns:a16="http://schemas.microsoft.com/office/drawing/2014/main" id="{33DD3BC0-18D8-2758-98A0-D01C8BD5A780}"/>
              </a:ext>
            </a:extLst>
          </p:cNvPr>
          <p:cNvSpPr txBox="1"/>
          <p:nvPr/>
        </p:nvSpPr>
        <p:spPr>
          <a:xfrm>
            <a:off x="2377796" y="7746077"/>
            <a:ext cx="334714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700" dirty="0">
                <a:solidFill>
                  <a:schemeClr val="bg1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194 mln 255 tys. zł </a:t>
            </a:r>
            <a:endParaRPr lang="pl-PL" sz="2700" dirty="0">
              <a:solidFill>
                <a:schemeClr val="bg1"/>
              </a:solidFill>
              <a:latin typeface="Poppins Bold" panose="00000800000000000000" charset="-18"/>
              <a:cs typeface="Poppins Bold" panose="00000800000000000000" charset="-18"/>
            </a:endParaRPr>
          </a:p>
        </p:txBody>
      </p:sp>
      <p:sp>
        <p:nvSpPr>
          <p:cNvPr id="43" name="pole tekstowe 42">
            <a:extLst>
              <a:ext uri="{FF2B5EF4-FFF2-40B4-BE49-F238E27FC236}">
                <a16:creationId xmlns:a16="http://schemas.microsoft.com/office/drawing/2014/main" id="{2D60C4D5-EDB5-255A-3566-68E1E1E0876D}"/>
              </a:ext>
            </a:extLst>
          </p:cNvPr>
          <p:cNvSpPr txBox="1"/>
          <p:nvPr/>
        </p:nvSpPr>
        <p:spPr>
          <a:xfrm>
            <a:off x="7530534" y="7746077"/>
            <a:ext cx="334714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700" dirty="0">
                <a:solidFill>
                  <a:schemeClr val="bg1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135 mln 844 tys. zł </a:t>
            </a:r>
            <a:endParaRPr lang="pl-PL" sz="2700" dirty="0">
              <a:solidFill>
                <a:schemeClr val="bg1"/>
              </a:solidFill>
              <a:latin typeface="Poppins Bold" panose="00000800000000000000" charset="-18"/>
              <a:cs typeface="Poppins Bold" panose="00000800000000000000" charset="-18"/>
            </a:endParaRPr>
          </a:p>
        </p:txBody>
      </p:sp>
      <p:sp>
        <p:nvSpPr>
          <p:cNvPr id="44" name="pole tekstowe 43">
            <a:extLst>
              <a:ext uri="{FF2B5EF4-FFF2-40B4-BE49-F238E27FC236}">
                <a16:creationId xmlns:a16="http://schemas.microsoft.com/office/drawing/2014/main" id="{96524FAA-96B4-CE60-30EA-2725352837B5}"/>
              </a:ext>
            </a:extLst>
          </p:cNvPr>
          <p:cNvSpPr txBox="1"/>
          <p:nvPr/>
        </p:nvSpPr>
        <p:spPr>
          <a:xfrm>
            <a:off x="12591634" y="7740634"/>
            <a:ext cx="334714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700" dirty="0">
                <a:solidFill>
                  <a:schemeClr val="bg1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212 mln 322 tys. zł </a:t>
            </a:r>
            <a:endParaRPr lang="pl-PL" sz="2700" dirty="0">
              <a:solidFill>
                <a:schemeClr val="bg1"/>
              </a:solidFill>
              <a:latin typeface="Poppins Bold" panose="00000800000000000000" charset="-18"/>
              <a:cs typeface="Poppins Bold" panose="0000080000000000000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4158651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A8DD5A-6CD8-B079-F684-2B5E47C07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CD4DB920-8D77-DE61-56E0-AEAECC245A4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24D1BC38-8D66-FA7A-7190-EC2C7541EC38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F98CA01E-473A-1B4D-9980-BB25A6DA7F37}"/>
              </a:ext>
            </a:extLst>
          </p:cNvPr>
          <p:cNvSpPr txBox="1"/>
          <p:nvPr/>
        </p:nvSpPr>
        <p:spPr>
          <a:xfrm>
            <a:off x="1225964" y="1068511"/>
            <a:ext cx="15933063" cy="16619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l-PL" sz="54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Wydatki majątkowe oraz wydatki na zadania </a:t>
            </a:r>
            <a:r>
              <a:rPr lang="pl-PL" sz="5400" dirty="0">
                <a:latin typeface="Poppins Bold" panose="00000800000000000000" charset="-18"/>
                <a:cs typeface="Poppins Bold" panose="00000800000000000000" charset="-18"/>
              </a:rPr>
              <a:t>współfinansowane ze źródeł zagranicznych</a:t>
            </a:r>
            <a:endParaRPr lang="en-US" sz="5400" b="1" dirty="0">
              <a:solidFill>
                <a:srgbClr val="000000"/>
              </a:solidFill>
              <a:latin typeface="Poppins Bold" panose="00000800000000000000" charset="-18"/>
              <a:ea typeface="Poppins"/>
              <a:cs typeface="Poppins Bold" panose="00000800000000000000" charset="-18"/>
              <a:sym typeface="Poppins"/>
            </a:endParaRPr>
          </a:p>
        </p:txBody>
      </p:sp>
      <p:sp>
        <p:nvSpPr>
          <p:cNvPr id="12" name="Prostokąt: zaokrąglone rogi 11">
            <a:extLst>
              <a:ext uri="{FF2B5EF4-FFF2-40B4-BE49-F238E27FC236}">
                <a16:creationId xmlns:a16="http://schemas.microsoft.com/office/drawing/2014/main" id="{C3FDDE95-B119-F103-B44A-8B92E877B16D}"/>
              </a:ext>
            </a:extLst>
          </p:cNvPr>
          <p:cNvSpPr/>
          <p:nvPr/>
        </p:nvSpPr>
        <p:spPr>
          <a:xfrm>
            <a:off x="14859000" y="6720840"/>
            <a:ext cx="2278023" cy="1143000"/>
          </a:xfrm>
          <a:prstGeom prst="roundRect">
            <a:avLst/>
          </a:prstGeom>
          <a:solidFill>
            <a:srgbClr val="F6890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id="{F4E48856-3DC5-D5FB-29BE-B2FDAAF70042}"/>
              </a:ext>
            </a:extLst>
          </p:cNvPr>
          <p:cNvSpPr/>
          <p:nvPr/>
        </p:nvSpPr>
        <p:spPr>
          <a:xfrm>
            <a:off x="12039600" y="6720840"/>
            <a:ext cx="2278023" cy="1143000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: zaokrąglone rogi 4">
            <a:extLst>
              <a:ext uri="{FF2B5EF4-FFF2-40B4-BE49-F238E27FC236}">
                <a16:creationId xmlns:a16="http://schemas.microsoft.com/office/drawing/2014/main" id="{14C70E29-823E-06DC-F057-E480E4E3968C}"/>
              </a:ext>
            </a:extLst>
          </p:cNvPr>
          <p:cNvSpPr/>
          <p:nvPr/>
        </p:nvSpPr>
        <p:spPr>
          <a:xfrm>
            <a:off x="9220200" y="6720840"/>
            <a:ext cx="2278023" cy="1143000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: zaokrąglone rogi 5">
            <a:extLst>
              <a:ext uri="{FF2B5EF4-FFF2-40B4-BE49-F238E27FC236}">
                <a16:creationId xmlns:a16="http://schemas.microsoft.com/office/drawing/2014/main" id="{CE200971-E0B5-E5A5-B9A4-3E1D9CE7C226}"/>
              </a:ext>
            </a:extLst>
          </p:cNvPr>
          <p:cNvSpPr/>
          <p:nvPr/>
        </p:nvSpPr>
        <p:spPr>
          <a:xfrm>
            <a:off x="6400800" y="6743700"/>
            <a:ext cx="2278023" cy="1143000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: zaokrąglone rogi 7">
            <a:extLst>
              <a:ext uri="{FF2B5EF4-FFF2-40B4-BE49-F238E27FC236}">
                <a16:creationId xmlns:a16="http://schemas.microsoft.com/office/drawing/2014/main" id="{FBFB50ED-B0AE-FD7F-BDD8-BA6B3A500BEC}"/>
              </a:ext>
            </a:extLst>
          </p:cNvPr>
          <p:cNvSpPr/>
          <p:nvPr/>
        </p:nvSpPr>
        <p:spPr>
          <a:xfrm>
            <a:off x="1150978" y="6697980"/>
            <a:ext cx="4708446" cy="11430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Prostokąt: zaokrąglone rogi 16">
            <a:extLst>
              <a:ext uri="{FF2B5EF4-FFF2-40B4-BE49-F238E27FC236}">
                <a16:creationId xmlns:a16="http://schemas.microsoft.com/office/drawing/2014/main" id="{292F6972-A534-5035-9D00-6652663DAB59}"/>
              </a:ext>
            </a:extLst>
          </p:cNvPr>
          <p:cNvSpPr/>
          <p:nvPr/>
        </p:nvSpPr>
        <p:spPr>
          <a:xfrm>
            <a:off x="14859000" y="4967451"/>
            <a:ext cx="2278023" cy="1143000"/>
          </a:xfrm>
          <a:prstGeom prst="roundRect">
            <a:avLst/>
          </a:prstGeom>
          <a:solidFill>
            <a:srgbClr val="F6890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rostokąt: zaokrąglone rogi 17">
            <a:extLst>
              <a:ext uri="{FF2B5EF4-FFF2-40B4-BE49-F238E27FC236}">
                <a16:creationId xmlns:a16="http://schemas.microsoft.com/office/drawing/2014/main" id="{602E0F91-C182-E703-39AE-F29A206F6AA2}"/>
              </a:ext>
            </a:extLst>
          </p:cNvPr>
          <p:cNvSpPr/>
          <p:nvPr/>
        </p:nvSpPr>
        <p:spPr>
          <a:xfrm>
            <a:off x="12039600" y="4967451"/>
            <a:ext cx="2278023" cy="1143000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9" name="Prostokąt: zaokrąglone rogi 18">
            <a:extLst>
              <a:ext uri="{FF2B5EF4-FFF2-40B4-BE49-F238E27FC236}">
                <a16:creationId xmlns:a16="http://schemas.microsoft.com/office/drawing/2014/main" id="{EA1802AC-C66E-1B4C-C984-F50A002D3B89}"/>
              </a:ext>
            </a:extLst>
          </p:cNvPr>
          <p:cNvSpPr/>
          <p:nvPr/>
        </p:nvSpPr>
        <p:spPr>
          <a:xfrm>
            <a:off x="9220200" y="4967451"/>
            <a:ext cx="2278023" cy="1143000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" name="Prostokąt: zaokrąglone rogi 19">
            <a:extLst>
              <a:ext uri="{FF2B5EF4-FFF2-40B4-BE49-F238E27FC236}">
                <a16:creationId xmlns:a16="http://schemas.microsoft.com/office/drawing/2014/main" id="{27B2DC02-BCD1-ED6F-A037-A81663DFF48F}"/>
              </a:ext>
            </a:extLst>
          </p:cNvPr>
          <p:cNvSpPr/>
          <p:nvPr/>
        </p:nvSpPr>
        <p:spPr>
          <a:xfrm>
            <a:off x="6400800" y="4990311"/>
            <a:ext cx="2278023" cy="1143000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Prostokąt: zaokrąglone rogi 20">
            <a:extLst>
              <a:ext uri="{FF2B5EF4-FFF2-40B4-BE49-F238E27FC236}">
                <a16:creationId xmlns:a16="http://schemas.microsoft.com/office/drawing/2014/main" id="{A230491E-AA39-37CD-D662-624C00AD13F6}"/>
              </a:ext>
            </a:extLst>
          </p:cNvPr>
          <p:cNvSpPr/>
          <p:nvPr/>
        </p:nvSpPr>
        <p:spPr>
          <a:xfrm>
            <a:off x="1150978" y="4944591"/>
            <a:ext cx="4708446" cy="11430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" name="Prostokąt: zaokrąglone rogi 21">
            <a:extLst>
              <a:ext uri="{FF2B5EF4-FFF2-40B4-BE49-F238E27FC236}">
                <a16:creationId xmlns:a16="http://schemas.microsoft.com/office/drawing/2014/main" id="{A9386458-8D43-AED5-4805-7958897C39B5}"/>
              </a:ext>
            </a:extLst>
          </p:cNvPr>
          <p:cNvSpPr/>
          <p:nvPr/>
        </p:nvSpPr>
        <p:spPr>
          <a:xfrm>
            <a:off x="9406710" y="3858907"/>
            <a:ext cx="1905001" cy="66451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" name="Prostokąt: zaokrąglone rogi 22">
            <a:extLst>
              <a:ext uri="{FF2B5EF4-FFF2-40B4-BE49-F238E27FC236}">
                <a16:creationId xmlns:a16="http://schemas.microsoft.com/office/drawing/2014/main" id="{8EE30635-6250-77C9-3E9A-BA6C279B4F1D}"/>
              </a:ext>
            </a:extLst>
          </p:cNvPr>
          <p:cNvSpPr/>
          <p:nvPr/>
        </p:nvSpPr>
        <p:spPr>
          <a:xfrm>
            <a:off x="12226110" y="3858907"/>
            <a:ext cx="1905001" cy="66451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" name="Prostokąt: zaokrąglone rogi 23">
            <a:extLst>
              <a:ext uri="{FF2B5EF4-FFF2-40B4-BE49-F238E27FC236}">
                <a16:creationId xmlns:a16="http://schemas.microsoft.com/office/drawing/2014/main" id="{97CD90BE-F012-2754-8C95-307C24F65C59}"/>
              </a:ext>
            </a:extLst>
          </p:cNvPr>
          <p:cNvSpPr/>
          <p:nvPr/>
        </p:nvSpPr>
        <p:spPr>
          <a:xfrm>
            <a:off x="15045510" y="3858907"/>
            <a:ext cx="1905001" cy="664518"/>
          </a:xfrm>
          <a:prstGeom prst="roundRect">
            <a:avLst/>
          </a:prstGeom>
          <a:solidFill>
            <a:srgbClr val="F6890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5" name="Prostokąt: zaokrąglone rogi 24">
            <a:extLst>
              <a:ext uri="{FF2B5EF4-FFF2-40B4-BE49-F238E27FC236}">
                <a16:creationId xmlns:a16="http://schemas.microsoft.com/office/drawing/2014/main" id="{C7F3594A-3E3F-BFCA-733F-495728B3F280}"/>
              </a:ext>
            </a:extLst>
          </p:cNvPr>
          <p:cNvSpPr/>
          <p:nvPr/>
        </p:nvSpPr>
        <p:spPr>
          <a:xfrm>
            <a:off x="6587310" y="3858907"/>
            <a:ext cx="1905001" cy="66451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6" name="pole tekstowe 25">
            <a:extLst>
              <a:ext uri="{FF2B5EF4-FFF2-40B4-BE49-F238E27FC236}">
                <a16:creationId xmlns:a16="http://schemas.microsoft.com/office/drawing/2014/main" id="{D8096BDF-5EE2-0752-0141-9D2B8C128812}"/>
              </a:ext>
            </a:extLst>
          </p:cNvPr>
          <p:cNvSpPr txBox="1"/>
          <p:nvPr/>
        </p:nvSpPr>
        <p:spPr>
          <a:xfrm>
            <a:off x="1481912" y="5277341"/>
            <a:ext cx="403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Wydatki majątkowe</a:t>
            </a:r>
          </a:p>
        </p:txBody>
      </p:sp>
      <p:sp>
        <p:nvSpPr>
          <p:cNvPr id="27" name="pole tekstowe 26">
            <a:extLst>
              <a:ext uri="{FF2B5EF4-FFF2-40B4-BE49-F238E27FC236}">
                <a16:creationId xmlns:a16="http://schemas.microsoft.com/office/drawing/2014/main" id="{6905B60B-2274-5259-D6EA-1DF057D5A21C}"/>
              </a:ext>
            </a:extLst>
          </p:cNvPr>
          <p:cNvSpPr txBox="1"/>
          <p:nvPr/>
        </p:nvSpPr>
        <p:spPr>
          <a:xfrm>
            <a:off x="1481912" y="6938397"/>
            <a:ext cx="403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latin typeface="Poppins Bold" panose="00000800000000000000" charset="-18"/>
                <a:cs typeface="Poppins Bold" panose="00000800000000000000" charset="-18"/>
              </a:rPr>
              <a:t>Zadania współfinansowane ze źródeł zagranicznych</a:t>
            </a:r>
          </a:p>
        </p:txBody>
      </p:sp>
      <p:sp>
        <p:nvSpPr>
          <p:cNvPr id="28" name="pole tekstowe 27">
            <a:extLst>
              <a:ext uri="{FF2B5EF4-FFF2-40B4-BE49-F238E27FC236}">
                <a16:creationId xmlns:a16="http://schemas.microsoft.com/office/drawing/2014/main" id="{8B995156-E9C0-C746-8750-B4EA282A3A3D}"/>
              </a:ext>
            </a:extLst>
          </p:cNvPr>
          <p:cNvSpPr txBox="1"/>
          <p:nvPr/>
        </p:nvSpPr>
        <p:spPr>
          <a:xfrm>
            <a:off x="6971942" y="3929556"/>
            <a:ext cx="1135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2024</a:t>
            </a:r>
          </a:p>
        </p:txBody>
      </p:sp>
      <p:sp>
        <p:nvSpPr>
          <p:cNvPr id="29" name="pole tekstowe 28">
            <a:extLst>
              <a:ext uri="{FF2B5EF4-FFF2-40B4-BE49-F238E27FC236}">
                <a16:creationId xmlns:a16="http://schemas.microsoft.com/office/drawing/2014/main" id="{1540BB4D-E333-2A00-4E46-7AB31DFC3636}"/>
              </a:ext>
            </a:extLst>
          </p:cNvPr>
          <p:cNvSpPr txBox="1"/>
          <p:nvPr/>
        </p:nvSpPr>
        <p:spPr>
          <a:xfrm>
            <a:off x="9791342" y="3929556"/>
            <a:ext cx="1135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>
                <a:latin typeface="Poppins Bold" panose="00000800000000000000" charset="-18"/>
                <a:cs typeface="Poppins Bold" panose="00000800000000000000" charset="-18"/>
              </a:rPr>
              <a:t>2025</a:t>
            </a:r>
          </a:p>
        </p:txBody>
      </p:sp>
      <p:sp>
        <p:nvSpPr>
          <p:cNvPr id="30" name="pole tekstowe 29">
            <a:extLst>
              <a:ext uri="{FF2B5EF4-FFF2-40B4-BE49-F238E27FC236}">
                <a16:creationId xmlns:a16="http://schemas.microsoft.com/office/drawing/2014/main" id="{B30BD95E-DB4A-4045-B757-4F7329796E9F}"/>
              </a:ext>
            </a:extLst>
          </p:cNvPr>
          <p:cNvSpPr txBox="1"/>
          <p:nvPr/>
        </p:nvSpPr>
        <p:spPr>
          <a:xfrm>
            <a:off x="12226110" y="3889757"/>
            <a:ext cx="190500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900" dirty="0">
                <a:latin typeface="Poppins Bold" panose="00000800000000000000" charset="-18"/>
                <a:cs typeface="Poppins Bold" panose="00000800000000000000" charset="-18"/>
              </a:rPr>
              <a:t>Liczba zadań 2025</a:t>
            </a:r>
          </a:p>
        </p:txBody>
      </p:sp>
      <p:sp>
        <p:nvSpPr>
          <p:cNvPr id="31" name="pole tekstowe 30">
            <a:extLst>
              <a:ext uri="{FF2B5EF4-FFF2-40B4-BE49-F238E27FC236}">
                <a16:creationId xmlns:a16="http://schemas.microsoft.com/office/drawing/2014/main" id="{96FE3C9B-E24C-81E8-E252-5050DD470CB0}"/>
              </a:ext>
            </a:extLst>
          </p:cNvPr>
          <p:cNvSpPr txBox="1"/>
          <p:nvPr/>
        </p:nvSpPr>
        <p:spPr>
          <a:xfrm>
            <a:off x="15287253" y="3960333"/>
            <a:ext cx="1421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Różnica</a:t>
            </a:r>
          </a:p>
        </p:txBody>
      </p:sp>
      <p:sp>
        <p:nvSpPr>
          <p:cNvPr id="32" name="pole tekstowe 31">
            <a:extLst>
              <a:ext uri="{FF2B5EF4-FFF2-40B4-BE49-F238E27FC236}">
                <a16:creationId xmlns:a16="http://schemas.microsoft.com/office/drawing/2014/main" id="{6DC08C35-D0E7-2803-CD5C-6FED7E6F9A78}"/>
              </a:ext>
            </a:extLst>
          </p:cNvPr>
          <p:cNvSpPr txBox="1"/>
          <p:nvPr/>
        </p:nvSpPr>
        <p:spPr>
          <a:xfrm>
            <a:off x="6431280" y="5338896"/>
            <a:ext cx="22780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1 mld 426 mln zł</a:t>
            </a:r>
          </a:p>
        </p:txBody>
      </p:sp>
      <p:sp>
        <p:nvSpPr>
          <p:cNvPr id="33" name="pole tekstowe 32">
            <a:extLst>
              <a:ext uri="{FF2B5EF4-FFF2-40B4-BE49-F238E27FC236}">
                <a16:creationId xmlns:a16="http://schemas.microsoft.com/office/drawing/2014/main" id="{205B73BE-EEC2-2AA9-0FBC-EAE453A7E37B}"/>
              </a:ext>
            </a:extLst>
          </p:cNvPr>
          <p:cNvSpPr txBox="1"/>
          <p:nvPr/>
        </p:nvSpPr>
        <p:spPr>
          <a:xfrm>
            <a:off x="9250680" y="5361756"/>
            <a:ext cx="22780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2 mld 167 mln zł</a:t>
            </a:r>
          </a:p>
        </p:txBody>
      </p:sp>
      <p:sp>
        <p:nvSpPr>
          <p:cNvPr id="34" name="pole tekstowe 33">
            <a:extLst>
              <a:ext uri="{FF2B5EF4-FFF2-40B4-BE49-F238E27FC236}">
                <a16:creationId xmlns:a16="http://schemas.microsoft.com/office/drawing/2014/main" id="{99220686-71B8-A5B8-BBC8-6545F16DB2FE}"/>
              </a:ext>
            </a:extLst>
          </p:cNvPr>
          <p:cNvSpPr txBox="1"/>
          <p:nvPr/>
        </p:nvSpPr>
        <p:spPr>
          <a:xfrm>
            <a:off x="12709901" y="5269423"/>
            <a:ext cx="937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152</a:t>
            </a:r>
          </a:p>
        </p:txBody>
      </p: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33C3AD99-56AF-A50B-0CB7-CA09C5E255D7}"/>
              </a:ext>
            </a:extLst>
          </p:cNvPr>
          <p:cNvSpPr txBox="1"/>
          <p:nvPr/>
        </p:nvSpPr>
        <p:spPr>
          <a:xfrm>
            <a:off x="12709900" y="6999952"/>
            <a:ext cx="937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150</a:t>
            </a:r>
          </a:p>
        </p:txBody>
      </p:sp>
      <p:sp>
        <p:nvSpPr>
          <p:cNvPr id="36" name="pole tekstowe 35">
            <a:extLst>
              <a:ext uri="{FF2B5EF4-FFF2-40B4-BE49-F238E27FC236}">
                <a16:creationId xmlns:a16="http://schemas.microsoft.com/office/drawing/2014/main" id="{3A985602-BC69-E6D4-6E5B-0BD7920A822E}"/>
              </a:ext>
            </a:extLst>
          </p:cNvPr>
          <p:cNvSpPr txBox="1"/>
          <p:nvPr/>
        </p:nvSpPr>
        <p:spPr>
          <a:xfrm>
            <a:off x="6693991" y="7123062"/>
            <a:ext cx="1798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857 mln zł</a:t>
            </a:r>
          </a:p>
        </p:txBody>
      </p:sp>
      <p:sp>
        <p:nvSpPr>
          <p:cNvPr id="37" name="pole tekstowe 36">
            <a:extLst>
              <a:ext uri="{FF2B5EF4-FFF2-40B4-BE49-F238E27FC236}">
                <a16:creationId xmlns:a16="http://schemas.microsoft.com/office/drawing/2014/main" id="{AE95E7A8-B858-7664-5D4D-941C44930753}"/>
              </a:ext>
            </a:extLst>
          </p:cNvPr>
          <p:cNvSpPr txBox="1"/>
          <p:nvPr/>
        </p:nvSpPr>
        <p:spPr>
          <a:xfrm>
            <a:off x="9290387" y="7092284"/>
            <a:ext cx="2149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1 mld 367 tys. zł </a:t>
            </a:r>
          </a:p>
        </p:txBody>
      </p:sp>
      <p:sp>
        <p:nvSpPr>
          <p:cNvPr id="38" name="pole tekstowe 37">
            <a:extLst>
              <a:ext uri="{FF2B5EF4-FFF2-40B4-BE49-F238E27FC236}">
                <a16:creationId xmlns:a16="http://schemas.microsoft.com/office/drawing/2014/main" id="{9B034261-42EE-86FE-8789-54B5B1955EBB}"/>
              </a:ext>
            </a:extLst>
          </p:cNvPr>
          <p:cNvSpPr txBox="1"/>
          <p:nvPr/>
        </p:nvSpPr>
        <p:spPr>
          <a:xfrm>
            <a:off x="14987922" y="5338896"/>
            <a:ext cx="20189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+ 741 mln zł</a:t>
            </a:r>
          </a:p>
        </p:txBody>
      </p:sp>
      <p:sp>
        <p:nvSpPr>
          <p:cNvPr id="39" name="pole tekstowe 38">
            <a:extLst>
              <a:ext uri="{FF2B5EF4-FFF2-40B4-BE49-F238E27FC236}">
                <a16:creationId xmlns:a16="http://schemas.microsoft.com/office/drawing/2014/main" id="{E939362A-F7E1-3ED7-FE67-DD7635922C24}"/>
              </a:ext>
            </a:extLst>
          </p:cNvPr>
          <p:cNvSpPr txBox="1"/>
          <p:nvPr/>
        </p:nvSpPr>
        <p:spPr>
          <a:xfrm>
            <a:off x="14987923" y="7083324"/>
            <a:ext cx="20189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+ 520 mln zł</a:t>
            </a:r>
          </a:p>
        </p:txBody>
      </p:sp>
    </p:spTree>
    <p:extLst>
      <p:ext uri="{BB962C8B-B14F-4D97-AF65-F5344CB8AC3E}">
        <p14:creationId xmlns:p14="http://schemas.microsoft.com/office/powerpoint/2010/main" val="4265064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A23E39-4BD2-6A27-5014-FCD7B7CFF1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FCA8F32F-52C1-B344-4472-BBD0346971A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9A6AA299-8605-571A-F5D4-14AF199FF4C9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4FC2BB98-1332-1C34-2C81-F565313AA1A8}"/>
              </a:ext>
            </a:extLst>
          </p:cNvPr>
          <p:cNvSpPr txBox="1"/>
          <p:nvPr/>
        </p:nvSpPr>
        <p:spPr>
          <a:xfrm>
            <a:off x="914400" y="375855"/>
            <a:ext cx="15933063" cy="12311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l-PL" sz="40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Pomoc finansowa Województwa Dolnośląskiego</a:t>
            </a:r>
          </a:p>
          <a:p>
            <a:pPr algn="ctr"/>
            <a:r>
              <a:rPr lang="pl-PL" sz="4000" dirty="0">
                <a:latin typeface="Poppins Bold" panose="00000800000000000000" charset="-18"/>
                <a:cs typeface="Poppins Bold" panose="00000800000000000000" charset="-18"/>
              </a:rPr>
              <a:t>dla innych jednostek samorządu terytorialnego na 2024 rok</a:t>
            </a:r>
            <a:endParaRPr lang="en-US" sz="4000" b="1" dirty="0">
              <a:solidFill>
                <a:srgbClr val="000000"/>
              </a:solidFill>
              <a:latin typeface="Poppins Bold" panose="00000800000000000000" charset="-18"/>
              <a:ea typeface="Poppins"/>
              <a:cs typeface="Poppins Bold" panose="00000800000000000000" charset="-18"/>
              <a:sym typeface="Poppins"/>
            </a:endParaRPr>
          </a:p>
        </p:txBody>
      </p:sp>
      <p:sp>
        <p:nvSpPr>
          <p:cNvPr id="12" name="Prostokąt: zaokrąglone rogi 11">
            <a:extLst>
              <a:ext uri="{FF2B5EF4-FFF2-40B4-BE49-F238E27FC236}">
                <a16:creationId xmlns:a16="http://schemas.microsoft.com/office/drawing/2014/main" id="{5E2348B1-2070-51E4-375B-D7D6D9D16F17}"/>
              </a:ext>
            </a:extLst>
          </p:cNvPr>
          <p:cNvSpPr/>
          <p:nvPr/>
        </p:nvSpPr>
        <p:spPr>
          <a:xfrm>
            <a:off x="899160" y="7920498"/>
            <a:ext cx="4815840" cy="69440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id="{690C8F89-39D5-C8E6-06AA-6EDDDCBFD44A}"/>
              </a:ext>
            </a:extLst>
          </p:cNvPr>
          <p:cNvSpPr/>
          <p:nvPr/>
        </p:nvSpPr>
        <p:spPr>
          <a:xfrm>
            <a:off x="3581400" y="7920497"/>
            <a:ext cx="4815840" cy="694403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: zaokrąglone rogi 7">
            <a:extLst>
              <a:ext uri="{FF2B5EF4-FFF2-40B4-BE49-F238E27FC236}">
                <a16:creationId xmlns:a16="http://schemas.microsoft.com/office/drawing/2014/main" id="{6C4B6BA4-0C67-8CD9-57BD-AE9B67C04DF3}"/>
              </a:ext>
            </a:extLst>
          </p:cNvPr>
          <p:cNvSpPr/>
          <p:nvPr/>
        </p:nvSpPr>
        <p:spPr>
          <a:xfrm>
            <a:off x="899160" y="7103496"/>
            <a:ext cx="4815840" cy="69440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rostokąt: zaokrąglone rogi 8">
            <a:extLst>
              <a:ext uri="{FF2B5EF4-FFF2-40B4-BE49-F238E27FC236}">
                <a16:creationId xmlns:a16="http://schemas.microsoft.com/office/drawing/2014/main" id="{5EEDA723-74C8-0C0F-CC90-2A9FBA24EADF}"/>
              </a:ext>
            </a:extLst>
          </p:cNvPr>
          <p:cNvSpPr/>
          <p:nvPr/>
        </p:nvSpPr>
        <p:spPr>
          <a:xfrm>
            <a:off x="3581400" y="7103495"/>
            <a:ext cx="4815840" cy="694403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: zaokrąglone rogi 9">
            <a:extLst>
              <a:ext uri="{FF2B5EF4-FFF2-40B4-BE49-F238E27FC236}">
                <a16:creationId xmlns:a16="http://schemas.microsoft.com/office/drawing/2014/main" id="{841285C4-940A-DF68-4139-B9B3AEB4E98B}"/>
              </a:ext>
            </a:extLst>
          </p:cNvPr>
          <p:cNvSpPr/>
          <p:nvPr/>
        </p:nvSpPr>
        <p:spPr>
          <a:xfrm>
            <a:off x="899160" y="6286493"/>
            <a:ext cx="4815840" cy="69440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: zaokrąglone rogi 10">
            <a:extLst>
              <a:ext uri="{FF2B5EF4-FFF2-40B4-BE49-F238E27FC236}">
                <a16:creationId xmlns:a16="http://schemas.microsoft.com/office/drawing/2014/main" id="{417E9F9B-8894-8F99-53B1-8564AC084AE9}"/>
              </a:ext>
            </a:extLst>
          </p:cNvPr>
          <p:cNvSpPr/>
          <p:nvPr/>
        </p:nvSpPr>
        <p:spPr>
          <a:xfrm>
            <a:off x="3581400" y="6286492"/>
            <a:ext cx="4815840" cy="694403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7B3D1E83-6E7B-FE3C-820C-B808A7013940}"/>
              </a:ext>
            </a:extLst>
          </p:cNvPr>
          <p:cNvSpPr/>
          <p:nvPr/>
        </p:nvSpPr>
        <p:spPr>
          <a:xfrm>
            <a:off x="899160" y="5469489"/>
            <a:ext cx="4815840" cy="69440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Prostokąt: zaokrąglone rogi 14">
            <a:extLst>
              <a:ext uri="{FF2B5EF4-FFF2-40B4-BE49-F238E27FC236}">
                <a16:creationId xmlns:a16="http://schemas.microsoft.com/office/drawing/2014/main" id="{BB4CD35F-2B52-7844-2EF1-161707952C8D}"/>
              </a:ext>
            </a:extLst>
          </p:cNvPr>
          <p:cNvSpPr/>
          <p:nvPr/>
        </p:nvSpPr>
        <p:spPr>
          <a:xfrm>
            <a:off x="3581400" y="5469488"/>
            <a:ext cx="4815840" cy="694403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9" name="Prostokąt: zaokrąglone rogi 18">
            <a:extLst>
              <a:ext uri="{FF2B5EF4-FFF2-40B4-BE49-F238E27FC236}">
                <a16:creationId xmlns:a16="http://schemas.microsoft.com/office/drawing/2014/main" id="{225ABAD3-C2EA-1EC8-2D42-A22B04A8BB94}"/>
              </a:ext>
            </a:extLst>
          </p:cNvPr>
          <p:cNvSpPr/>
          <p:nvPr/>
        </p:nvSpPr>
        <p:spPr>
          <a:xfrm>
            <a:off x="899160" y="4656777"/>
            <a:ext cx="4815840" cy="69440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" name="Prostokąt: zaokrąglone rogi 19">
            <a:extLst>
              <a:ext uri="{FF2B5EF4-FFF2-40B4-BE49-F238E27FC236}">
                <a16:creationId xmlns:a16="http://schemas.microsoft.com/office/drawing/2014/main" id="{828656BD-4732-4751-FB78-685FEB9CE978}"/>
              </a:ext>
            </a:extLst>
          </p:cNvPr>
          <p:cNvSpPr/>
          <p:nvPr/>
        </p:nvSpPr>
        <p:spPr>
          <a:xfrm>
            <a:off x="3581400" y="4656776"/>
            <a:ext cx="4815840" cy="694403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Prostokąt: zaokrąglone rogi 20">
            <a:extLst>
              <a:ext uri="{FF2B5EF4-FFF2-40B4-BE49-F238E27FC236}">
                <a16:creationId xmlns:a16="http://schemas.microsoft.com/office/drawing/2014/main" id="{1A6D6612-F0AF-D895-A1C1-6B146B96013D}"/>
              </a:ext>
            </a:extLst>
          </p:cNvPr>
          <p:cNvSpPr/>
          <p:nvPr/>
        </p:nvSpPr>
        <p:spPr>
          <a:xfrm>
            <a:off x="899160" y="3839773"/>
            <a:ext cx="4815840" cy="69440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" name="Prostokąt: zaokrąglone rogi 21">
            <a:extLst>
              <a:ext uri="{FF2B5EF4-FFF2-40B4-BE49-F238E27FC236}">
                <a16:creationId xmlns:a16="http://schemas.microsoft.com/office/drawing/2014/main" id="{C0AA8CBB-346D-85ED-D1A7-D29EDC0B3B4D}"/>
              </a:ext>
            </a:extLst>
          </p:cNvPr>
          <p:cNvSpPr/>
          <p:nvPr/>
        </p:nvSpPr>
        <p:spPr>
          <a:xfrm>
            <a:off x="3581400" y="3839772"/>
            <a:ext cx="4815840" cy="694403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" name="Prostokąt: zaokrąglone rogi 22">
            <a:extLst>
              <a:ext uri="{FF2B5EF4-FFF2-40B4-BE49-F238E27FC236}">
                <a16:creationId xmlns:a16="http://schemas.microsoft.com/office/drawing/2014/main" id="{DA507522-0BBD-71AC-3163-83158CE3EF5D}"/>
              </a:ext>
            </a:extLst>
          </p:cNvPr>
          <p:cNvSpPr/>
          <p:nvPr/>
        </p:nvSpPr>
        <p:spPr>
          <a:xfrm>
            <a:off x="9890760" y="7920498"/>
            <a:ext cx="4815840" cy="69440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" name="Prostokąt: zaokrąglone rogi 23">
            <a:extLst>
              <a:ext uri="{FF2B5EF4-FFF2-40B4-BE49-F238E27FC236}">
                <a16:creationId xmlns:a16="http://schemas.microsoft.com/office/drawing/2014/main" id="{0D589AA4-FCA6-201C-FBB9-C466026E0CC0}"/>
              </a:ext>
            </a:extLst>
          </p:cNvPr>
          <p:cNvSpPr/>
          <p:nvPr/>
        </p:nvSpPr>
        <p:spPr>
          <a:xfrm>
            <a:off x="12573000" y="7920497"/>
            <a:ext cx="4815840" cy="694403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5" name="Prostokąt: zaokrąglone rogi 24">
            <a:extLst>
              <a:ext uri="{FF2B5EF4-FFF2-40B4-BE49-F238E27FC236}">
                <a16:creationId xmlns:a16="http://schemas.microsoft.com/office/drawing/2014/main" id="{CAEFAA64-2451-5E5E-3B95-9E97CB89FF39}"/>
              </a:ext>
            </a:extLst>
          </p:cNvPr>
          <p:cNvSpPr/>
          <p:nvPr/>
        </p:nvSpPr>
        <p:spPr>
          <a:xfrm>
            <a:off x="9890760" y="7103496"/>
            <a:ext cx="4815840" cy="69440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6" name="Prostokąt: zaokrąglone rogi 25">
            <a:extLst>
              <a:ext uri="{FF2B5EF4-FFF2-40B4-BE49-F238E27FC236}">
                <a16:creationId xmlns:a16="http://schemas.microsoft.com/office/drawing/2014/main" id="{6494D86D-DB86-4D5A-6401-8D8305F6D7DB}"/>
              </a:ext>
            </a:extLst>
          </p:cNvPr>
          <p:cNvSpPr/>
          <p:nvPr/>
        </p:nvSpPr>
        <p:spPr>
          <a:xfrm>
            <a:off x="12573000" y="7103495"/>
            <a:ext cx="4815840" cy="694403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7" name="Prostokąt: zaokrąglone rogi 26">
            <a:extLst>
              <a:ext uri="{FF2B5EF4-FFF2-40B4-BE49-F238E27FC236}">
                <a16:creationId xmlns:a16="http://schemas.microsoft.com/office/drawing/2014/main" id="{D96AA859-26B7-BE62-D3A5-E1C16D2ABA45}"/>
              </a:ext>
            </a:extLst>
          </p:cNvPr>
          <p:cNvSpPr/>
          <p:nvPr/>
        </p:nvSpPr>
        <p:spPr>
          <a:xfrm>
            <a:off x="9890760" y="6286493"/>
            <a:ext cx="4815840" cy="69440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8" name="Prostokąt: zaokrąglone rogi 27">
            <a:extLst>
              <a:ext uri="{FF2B5EF4-FFF2-40B4-BE49-F238E27FC236}">
                <a16:creationId xmlns:a16="http://schemas.microsoft.com/office/drawing/2014/main" id="{1D175459-DC06-0241-28A0-AEF0649B096D}"/>
              </a:ext>
            </a:extLst>
          </p:cNvPr>
          <p:cNvSpPr/>
          <p:nvPr/>
        </p:nvSpPr>
        <p:spPr>
          <a:xfrm>
            <a:off x="12573000" y="6286492"/>
            <a:ext cx="4815840" cy="694403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9" name="Prostokąt: zaokrąglone rogi 28">
            <a:extLst>
              <a:ext uri="{FF2B5EF4-FFF2-40B4-BE49-F238E27FC236}">
                <a16:creationId xmlns:a16="http://schemas.microsoft.com/office/drawing/2014/main" id="{5C852331-6D57-3839-F885-1DFAA22C69EB}"/>
              </a:ext>
            </a:extLst>
          </p:cNvPr>
          <p:cNvSpPr/>
          <p:nvPr/>
        </p:nvSpPr>
        <p:spPr>
          <a:xfrm>
            <a:off x="9890760" y="5469489"/>
            <a:ext cx="4815840" cy="69440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0" name="Prostokąt: zaokrąglone rogi 29">
            <a:extLst>
              <a:ext uri="{FF2B5EF4-FFF2-40B4-BE49-F238E27FC236}">
                <a16:creationId xmlns:a16="http://schemas.microsoft.com/office/drawing/2014/main" id="{9B5042D9-B145-90BB-0161-2B38C7D03E34}"/>
              </a:ext>
            </a:extLst>
          </p:cNvPr>
          <p:cNvSpPr/>
          <p:nvPr/>
        </p:nvSpPr>
        <p:spPr>
          <a:xfrm>
            <a:off x="12573000" y="5469488"/>
            <a:ext cx="4815840" cy="694403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1" name="Prostokąt: zaokrąglone rogi 30">
            <a:extLst>
              <a:ext uri="{FF2B5EF4-FFF2-40B4-BE49-F238E27FC236}">
                <a16:creationId xmlns:a16="http://schemas.microsoft.com/office/drawing/2014/main" id="{00F2FBA9-7F05-C652-2D3E-C71C2E60638B}"/>
              </a:ext>
            </a:extLst>
          </p:cNvPr>
          <p:cNvSpPr/>
          <p:nvPr/>
        </p:nvSpPr>
        <p:spPr>
          <a:xfrm>
            <a:off x="9890760" y="4656777"/>
            <a:ext cx="4815840" cy="69440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2" name="Prostokąt: zaokrąglone rogi 31">
            <a:extLst>
              <a:ext uri="{FF2B5EF4-FFF2-40B4-BE49-F238E27FC236}">
                <a16:creationId xmlns:a16="http://schemas.microsoft.com/office/drawing/2014/main" id="{F5240F7E-C015-988B-BE41-E0F57AE0F3E7}"/>
              </a:ext>
            </a:extLst>
          </p:cNvPr>
          <p:cNvSpPr/>
          <p:nvPr/>
        </p:nvSpPr>
        <p:spPr>
          <a:xfrm>
            <a:off x="12573000" y="4656776"/>
            <a:ext cx="4815840" cy="694403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3" name="Prostokąt: zaokrąglone rogi 32">
            <a:extLst>
              <a:ext uri="{FF2B5EF4-FFF2-40B4-BE49-F238E27FC236}">
                <a16:creationId xmlns:a16="http://schemas.microsoft.com/office/drawing/2014/main" id="{74216D9A-E54A-4235-2C0E-85F38C3013BB}"/>
              </a:ext>
            </a:extLst>
          </p:cNvPr>
          <p:cNvSpPr/>
          <p:nvPr/>
        </p:nvSpPr>
        <p:spPr>
          <a:xfrm>
            <a:off x="9890760" y="3839773"/>
            <a:ext cx="4815840" cy="69440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4" name="Prostokąt: zaokrąglone rogi 33">
            <a:extLst>
              <a:ext uri="{FF2B5EF4-FFF2-40B4-BE49-F238E27FC236}">
                <a16:creationId xmlns:a16="http://schemas.microsoft.com/office/drawing/2014/main" id="{E257040A-2E5A-0D17-EC81-1D00C16F5BFD}"/>
              </a:ext>
            </a:extLst>
          </p:cNvPr>
          <p:cNvSpPr/>
          <p:nvPr/>
        </p:nvSpPr>
        <p:spPr>
          <a:xfrm>
            <a:off x="12573000" y="3839772"/>
            <a:ext cx="4815840" cy="694403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6" name="Prostokąt: zaokrąglone rogi 35">
            <a:extLst>
              <a:ext uri="{FF2B5EF4-FFF2-40B4-BE49-F238E27FC236}">
                <a16:creationId xmlns:a16="http://schemas.microsoft.com/office/drawing/2014/main" id="{F8B0A03E-2DBA-B444-6B89-FEED67FA56C4}"/>
              </a:ext>
            </a:extLst>
          </p:cNvPr>
          <p:cNvSpPr/>
          <p:nvPr/>
        </p:nvSpPr>
        <p:spPr>
          <a:xfrm>
            <a:off x="3581400" y="2058817"/>
            <a:ext cx="8442960" cy="96290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7" name="Prostokąt: zaokrąglone rogi 36">
            <a:extLst>
              <a:ext uri="{FF2B5EF4-FFF2-40B4-BE49-F238E27FC236}">
                <a16:creationId xmlns:a16="http://schemas.microsoft.com/office/drawing/2014/main" id="{B40A503F-9AC8-A7A4-24F0-63F87D40D2C5}"/>
              </a:ext>
            </a:extLst>
          </p:cNvPr>
          <p:cNvSpPr/>
          <p:nvPr/>
        </p:nvSpPr>
        <p:spPr>
          <a:xfrm>
            <a:off x="6263640" y="2058816"/>
            <a:ext cx="8442960" cy="962909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8" name="pole tekstowe 37">
            <a:extLst>
              <a:ext uri="{FF2B5EF4-FFF2-40B4-BE49-F238E27FC236}">
                <a16:creationId xmlns:a16="http://schemas.microsoft.com/office/drawing/2014/main" id="{562E355A-592C-A941-6755-941F25C2792A}"/>
              </a:ext>
            </a:extLst>
          </p:cNvPr>
          <p:cNvSpPr txBox="1"/>
          <p:nvPr/>
        </p:nvSpPr>
        <p:spPr>
          <a:xfrm>
            <a:off x="1083779" y="3993164"/>
            <a:ext cx="396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latin typeface="Poppins Bold" panose="00000800000000000000" charset="-18"/>
                <a:cs typeface="Poppins Bold" panose="00000800000000000000" charset="-18"/>
              </a:rPr>
              <a:t>Poprawa bazy sportowej</a:t>
            </a:r>
          </a:p>
        </p:txBody>
      </p:sp>
      <p:sp>
        <p:nvSpPr>
          <p:cNvPr id="39" name="pole tekstowe 38">
            <a:extLst>
              <a:ext uri="{FF2B5EF4-FFF2-40B4-BE49-F238E27FC236}">
                <a16:creationId xmlns:a16="http://schemas.microsoft.com/office/drawing/2014/main" id="{E917DCAC-D959-3D30-A582-B22B1FB52B81}"/>
              </a:ext>
            </a:extLst>
          </p:cNvPr>
          <p:cNvSpPr txBox="1"/>
          <p:nvPr/>
        </p:nvSpPr>
        <p:spPr>
          <a:xfrm>
            <a:off x="1083779" y="4803922"/>
            <a:ext cx="396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>
                <a:latin typeface="Poppins Bold" panose="00000800000000000000" charset="-18"/>
                <a:cs typeface="Poppins Bold" panose="00000800000000000000" charset="-18"/>
              </a:rPr>
              <a:t>Ochrona gruntów rolnych </a:t>
            </a:r>
            <a:endParaRPr lang="pl-PL" sz="2000" dirty="0">
              <a:latin typeface="Poppins Bold" panose="00000800000000000000" charset="-18"/>
              <a:cs typeface="Poppins Bold" panose="00000800000000000000" charset="-18"/>
            </a:endParaRPr>
          </a:p>
        </p:txBody>
      </p:sp>
      <p:sp>
        <p:nvSpPr>
          <p:cNvPr id="40" name="pole tekstowe 39">
            <a:extLst>
              <a:ext uri="{FF2B5EF4-FFF2-40B4-BE49-F238E27FC236}">
                <a16:creationId xmlns:a16="http://schemas.microsoft.com/office/drawing/2014/main" id="{AB9F2A1A-8E72-4279-5B26-06748DA62235}"/>
              </a:ext>
            </a:extLst>
          </p:cNvPr>
          <p:cNvSpPr txBox="1"/>
          <p:nvPr/>
        </p:nvSpPr>
        <p:spPr>
          <a:xfrm>
            <a:off x="1082040" y="5621748"/>
            <a:ext cx="396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latin typeface="Poppins Bold" panose="00000800000000000000" charset="-18"/>
                <a:cs typeface="Poppins Bold" panose="00000800000000000000" charset="-18"/>
              </a:rPr>
              <a:t>Drogi publiczne </a:t>
            </a:r>
          </a:p>
        </p:txBody>
      </p:sp>
      <p:sp>
        <p:nvSpPr>
          <p:cNvPr id="41" name="pole tekstowe 40">
            <a:extLst>
              <a:ext uri="{FF2B5EF4-FFF2-40B4-BE49-F238E27FC236}">
                <a16:creationId xmlns:a16="http://schemas.microsoft.com/office/drawing/2014/main" id="{C5FD59B8-A1E4-8081-F210-D48BEA21C94C}"/>
              </a:ext>
            </a:extLst>
          </p:cNvPr>
          <p:cNvSpPr txBox="1"/>
          <p:nvPr/>
        </p:nvSpPr>
        <p:spPr>
          <a:xfrm>
            <a:off x="1082040" y="6433638"/>
            <a:ext cx="396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latin typeface="Poppins Bold" panose="00000800000000000000" charset="-18"/>
                <a:cs typeface="Poppins Bold" panose="00000800000000000000" charset="-18"/>
              </a:rPr>
              <a:t>Odnowa wsi </a:t>
            </a:r>
          </a:p>
        </p:txBody>
      </p:sp>
      <p:sp>
        <p:nvSpPr>
          <p:cNvPr id="42" name="pole tekstowe 41">
            <a:extLst>
              <a:ext uri="{FF2B5EF4-FFF2-40B4-BE49-F238E27FC236}">
                <a16:creationId xmlns:a16="http://schemas.microsoft.com/office/drawing/2014/main" id="{7E704DD2-950E-7740-B50E-0928022BA338}"/>
              </a:ext>
            </a:extLst>
          </p:cNvPr>
          <p:cNvSpPr txBox="1"/>
          <p:nvPr/>
        </p:nvSpPr>
        <p:spPr>
          <a:xfrm>
            <a:off x="1082040" y="7285738"/>
            <a:ext cx="518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latin typeface="Poppins Bold" panose="00000800000000000000" charset="-18"/>
                <a:cs typeface="Poppins Bold" panose="00000800000000000000" charset="-18"/>
              </a:rPr>
              <a:t>Dolnośląski Fundusz Pomocy Rozwojowej </a:t>
            </a:r>
          </a:p>
        </p:txBody>
      </p:sp>
      <p:sp>
        <p:nvSpPr>
          <p:cNvPr id="43" name="pole tekstowe 42">
            <a:extLst>
              <a:ext uri="{FF2B5EF4-FFF2-40B4-BE49-F238E27FC236}">
                <a16:creationId xmlns:a16="http://schemas.microsoft.com/office/drawing/2014/main" id="{3383266B-6EC7-E6F3-A0DA-8B36A025F65F}"/>
              </a:ext>
            </a:extLst>
          </p:cNvPr>
          <p:cNvSpPr txBox="1"/>
          <p:nvPr/>
        </p:nvSpPr>
        <p:spPr>
          <a:xfrm>
            <a:off x="1082040" y="7992560"/>
            <a:ext cx="444619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500" dirty="0">
                <a:latin typeface="Poppins Bold" panose="00000800000000000000" charset="-18"/>
                <a:cs typeface="Poppins Bold" panose="00000800000000000000" charset="-18"/>
              </a:rPr>
              <a:t>Wsparcie funkcjonowania publicznych poradni psychologiczno- pedagogicznych </a:t>
            </a:r>
          </a:p>
        </p:txBody>
      </p:sp>
      <p:sp>
        <p:nvSpPr>
          <p:cNvPr id="44" name="pole tekstowe 43">
            <a:extLst>
              <a:ext uri="{FF2B5EF4-FFF2-40B4-BE49-F238E27FC236}">
                <a16:creationId xmlns:a16="http://schemas.microsoft.com/office/drawing/2014/main" id="{4097ED23-636D-1124-1FBE-ED46D57FD728}"/>
              </a:ext>
            </a:extLst>
          </p:cNvPr>
          <p:cNvSpPr txBox="1"/>
          <p:nvPr/>
        </p:nvSpPr>
        <p:spPr>
          <a:xfrm>
            <a:off x="10134600" y="3863807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Poppins Bold" panose="00000800000000000000" charset="-18"/>
                <a:cs typeface="Poppins Bold" panose="00000800000000000000" charset="-18"/>
              </a:rPr>
              <a:t>Konserwacja urządzeń melioracji wodnych szczegółowych </a:t>
            </a:r>
          </a:p>
        </p:txBody>
      </p:sp>
      <p:sp>
        <p:nvSpPr>
          <p:cNvPr id="45" name="pole tekstowe 44">
            <a:extLst>
              <a:ext uri="{FF2B5EF4-FFF2-40B4-BE49-F238E27FC236}">
                <a16:creationId xmlns:a16="http://schemas.microsoft.com/office/drawing/2014/main" id="{94885486-D951-F962-A3CA-A262083FE210}"/>
              </a:ext>
            </a:extLst>
          </p:cNvPr>
          <p:cNvSpPr txBox="1"/>
          <p:nvPr/>
        </p:nvSpPr>
        <p:spPr>
          <a:xfrm>
            <a:off x="10134600" y="4703764"/>
            <a:ext cx="451104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900" dirty="0">
                <a:latin typeface="Poppins Bold" panose="00000800000000000000" charset="-18"/>
                <a:cs typeface="Poppins Bold" panose="00000800000000000000" charset="-18"/>
              </a:rPr>
              <a:t>Polityka zdrowotna </a:t>
            </a:r>
            <a:br>
              <a:rPr lang="pl-PL" sz="1900" dirty="0">
                <a:latin typeface="Poppins Bold" panose="00000800000000000000" charset="-18"/>
                <a:cs typeface="Poppins Bold" panose="00000800000000000000" charset="-18"/>
              </a:rPr>
            </a:br>
            <a:r>
              <a:rPr lang="pl-PL" sz="1900" dirty="0">
                <a:latin typeface="Poppins Bold" panose="00000800000000000000" charset="-18"/>
                <a:cs typeface="Poppins Bold" panose="00000800000000000000" charset="-18"/>
              </a:rPr>
              <a:t>i promocja zdrowia </a:t>
            </a:r>
          </a:p>
        </p:txBody>
      </p:sp>
      <p:sp>
        <p:nvSpPr>
          <p:cNvPr id="46" name="pole tekstowe 45">
            <a:extLst>
              <a:ext uri="{FF2B5EF4-FFF2-40B4-BE49-F238E27FC236}">
                <a16:creationId xmlns:a16="http://schemas.microsoft.com/office/drawing/2014/main" id="{9DC48295-8529-FDAF-2834-93B0C6829B6F}"/>
              </a:ext>
            </a:extLst>
          </p:cNvPr>
          <p:cNvSpPr txBox="1"/>
          <p:nvPr/>
        </p:nvSpPr>
        <p:spPr>
          <a:xfrm>
            <a:off x="10134600" y="5486783"/>
            <a:ext cx="451104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900" dirty="0">
                <a:latin typeface="Poppins Bold" panose="00000800000000000000" charset="-18"/>
                <a:cs typeface="Poppins Bold" panose="00000800000000000000" charset="-18"/>
              </a:rPr>
              <a:t>Prace projektowe sieci tras rowerowych </a:t>
            </a:r>
          </a:p>
        </p:txBody>
      </p:sp>
      <p:sp>
        <p:nvSpPr>
          <p:cNvPr id="47" name="pole tekstowe 46">
            <a:extLst>
              <a:ext uri="{FF2B5EF4-FFF2-40B4-BE49-F238E27FC236}">
                <a16:creationId xmlns:a16="http://schemas.microsoft.com/office/drawing/2014/main" id="{4F02C19D-2BBA-95F8-F2F3-FC81B522B5F2}"/>
              </a:ext>
            </a:extLst>
          </p:cNvPr>
          <p:cNvSpPr txBox="1"/>
          <p:nvPr/>
        </p:nvSpPr>
        <p:spPr>
          <a:xfrm>
            <a:off x="10134600" y="6334564"/>
            <a:ext cx="451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Poppins Bold" panose="00000800000000000000" charset="-18"/>
                <a:cs typeface="Poppins Bold" panose="00000800000000000000" charset="-18"/>
              </a:rPr>
              <a:t>Wsparcie aktywności kół gospodyń wiejskich i sołectw </a:t>
            </a:r>
          </a:p>
        </p:txBody>
      </p:sp>
      <p:sp>
        <p:nvSpPr>
          <p:cNvPr id="48" name="pole tekstowe 47">
            <a:extLst>
              <a:ext uri="{FF2B5EF4-FFF2-40B4-BE49-F238E27FC236}">
                <a16:creationId xmlns:a16="http://schemas.microsoft.com/office/drawing/2014/main" id="{F35DDC23-C24F-1195-C0A5-0462F79BD101}"/>
              </a:ext>
            </a:extLst>
          </p:cNvPr>
          <p:cNvSpPr txBox="1"/>
          <p:nvPr/>
        </p:nvSpPr>
        <p:spPr>
          <a:xfrm>
            <a:off x="10134600" y="7251464"/>
            <a:ext cx="4511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latin typeface="Poppins Bold" panose="00000800000000000000" charset="-18"/>
                <a:cs typeface="Poppins Bold" panose="00000800000000000000" charset="-18"/>
              </a:rPr>
              <a:t>Dolnośląski Fundusz Odrzański </a:t>
            </a:r>
          </a:p>
        </p:txBody>
      </p:sp>
      <p:sp>
        <p:nvSpPr>
          <p:cNvPr id="49" name="pole tekstowe 48">
            <a:extLst>
              <a:ext uri="{FF2B5EF4-FFF2-40B4-BE49-F238E27FC236}">
                <a16:creationId xmlns:a16="http://schemas.microsoft.com/office/drawing/2014/main" id="{348234CC-BFAF-513A-4C8D-80CFD8AD36CB}"/>
              </a:ext>
            </a:extLst>
          </p:cNvPr>
          <p:cNvSpPr txBox="1"/>
          <p:nvPr/>
        </p:nvSpPr>
        <p:spPr>
          <a:xfrm>
            <a:off x="10134600" y="7967227"/>
            <a:ext cx="451104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900" dirty="0">
                <a:latin typeface="Poppins Bold" panose="00000800000000000000" charset="-18"/>
                <a:cs typeface="Poppins Bold" panose="00000800000000000000" charset="-18"/>
              </a:rPr>
              <a:t>Działania na rzecz rozwoju społeczeństwa obywatelskiego </a:t>
            </a:r>
          </a:p>
        </p:txBody>
      </p:sp>
      <p:sp>
        <p:nvSpPr>
          <p:cNvPr id="50" name="pole tekstowe 49">
            <a:extLst>
              <a:ext uri="{FF2B5EF4-FFF2-40B4-BE49-F238E27FC236}">
                <a16:creationId xmlns:a16="http://schemas.microsoft.com/office/drawing/2014/main" id="{E5D1A208-413D-37D4-CB8D-B896E940F657}"/>
              </a:ext>
            </a:extLst>
          </p:cNvPr>
          <p:cNvSpPr txBox="1"/>
          <p:nvPr/>
        </p:nvSpPr>
        <p:spPr>
          <a:xfrm>
            <a:off x="3912870" y="2295079"/>
            <a:ext cx="778002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600" dirty="0">
                <a:latin typeface="Poppins Bold" panose="00000800000000000000" charset="-18"/>
                <a:cs typeface="Poppins Bold" panose="00000800000000000000" charset="-18"/>
              </a:rPr>
              <a:t>Wydatki na pomoc finansową dla innych JST</a:t>
            </a:r>
          </a:p>
        </p:txBody>
      </p:sp>
      <p:sp>
        <p:nvSpPr>
          <p:cNvPr id="51" name="pole tekstowe 50">
            <a:extLst>
              <a:ext uri="{FF2B5EF4-FFF2-40B4-BE49-F238E27FC236}">
                <a16:creationId xmlns:a16="http://schemas.microsoft.com/office/drawing/2014/main" id="{C372F725-C7A1-DF37-C970-AFEDF9259A49}"/>
              </a:ext>
            </a:extLst>
          </p:cNvPr>
          <p:cNvSpPr txBox="1"/>
          <p:nvPr/>
        </p:nvSpPr>
        <p:spPr>
          <a:xfrm>
            <a:off x="12313920" y="2107674"/>
            <a:ext cx="21031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7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151 mln 844 tys. zł</a:t>
            </a:r>
          </a:p>
        </p:txBody>
      </p:sp>
      <p:sp>
        <p:nvSpPr>
          <p:cNvPr id="52" name="pole tekstowe 51">
            <a:extLst>
              <a:ext uri="{FF2B5EF4-FFF2-40B4-BE49-F238E27FC236}">
                <a16:creationId xmlns:a16="http://schemas.microsoft.com/office/drawing/2014/main" id="{ED89816B-E267-A13D-04EB-BAC4D0E6A1A8}"/>
              </a:ext>
            </a:extLst>
          </p:cNvPr>
          <p:cNvSpPr txBox="1"/>
          <p:nvPr/>
        </p:nvSpPr>
        <p:spPr>
          <a:xfrm>
            <a:off x="5699760" y="3974648"/>
            <a:ext cx="26974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2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65 mln 705 tys. zł</a:t>
            </a:r>
          </a:p>
        </p:txBody>
      </p:sp>
      <p:sp>
        <p:nvSpPr>
          <p:cNvPr id="53" name="pole tekstowe 52">
            <a:extLst>
              <a:ext uri="{FF2B5EF4-FFF2-40B4-BE49-F238E27FC236}">
                <a16:creationId xmlns:a16="http://schemas.microsoft.com/office/drawing/2014/main" id="{500CC16D-362B-D31A-CAF6-432D186A1264}"/>
              </a:ext>
            </a:extLst>
          </p:cNvPr>
          <p:cNvSpPr txBox="1"/>
          <p:nvPr/>
        </p:nvSpPr>
        <p:spPr>
          <a:xfrm>
            <a:off x="5684520" y="4776467"/>
            <a:ext cx="26974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2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50 mln 40 tys. zł</a:t>
            </a:r>
          </a:p>
        </p:txBody>
      </p:sp>
      <p:sp>
        <p:nvSpPr>
          <p:cNvPr id="54" name="pole tekstowe 53">
            <a:extLst>
              <a:ext uri="{FF2B5EF4-FFF2-40B4-BE49-F238E27FC236}">
                <a16:creationId xmlns:a16="http://schemas.microsoft.com/office/drawing/2014/main" id="{0D8C3E40-BB23-A2BA-788F-443204D6EC22}"/>
              </a:ext>
            </a:extLst>
          </p:cNvPr>
          <p:cNvSpPr txBox="1"/>
          <p:nvPr/>
        </p:nvSpPr>
        <p:spPr>
          <a:xfrm>
            <a:off x="5737860" y="5621748"/>
            <a:ext cx="26974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2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13 mln 564 tys. zł</a:t>
            </a:r>
          </a:p>
        </p:txBody>
      </p:sp>
      <p:sp>
        <p:nvSpPr>
          <p:cNvPr id="55" name="pole tekstowe 54">
            <a:extLst>
              <a:ext uri="{FF2B5EF4-FFF2-40B4-BE49-F238E27FC236}">
                <a16:creationId xmlns:a16="http://schemas.microsoft.com/office/drawing/2014/main" id="{4D3A5688-CD7B-C12D-ED57-40E3B0A25F2A}"/>
              </a:ext>
            </a:extLst>
          </p:cNvPr>
          <p:cNvSpPr txBox="1"/>
          <p:nvPr/>
        </p:nvSpPr>
        <p:spPr>
          <a:xfrm>
            <a:off x="5821680" y="6426896"/>
            <a:ext cx="256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6 mln zł</a:t>
            </a:r>
          </a:p>
        </p:txBody>
      </p:sp>
      <p:sp>
        <p:nvSpPr>
          <p:cNvPr id="56" name="pole tekstowe 55">
            <a:extLst>
              <a:ext uri="{FF2B5EF4-FFF2-40B4-BE49-F238E27FC236}">
                <a16:creationId xmlns:a16="http://schemas.microsoft.com/office/drawing/2014/main" id="{01DA52A9-3AC1-5EDD-FBB1-7BCA66D7D3EF}"/>
              </a:ext>
            </a:extLst>
          </p:cNvPr>
          <p:cNvSpPr txBox="1"/>
          <p:nvPr/>
        </p:nvSpPr>
        <p:spPr>
          <a:xfrm>
            <a:off x="5821680" y="7219863"/>
            <a:ext cx="256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5 mln zł</a:t>
            </a:r>
          </a:p>
        </p:txBody>
      </p:sp>
      <p:sp>
        <p:nvSpPr>
          <p:cNvPr id="57" name="pole tekstowe 56">
            <a:extLst>
              <a:ext uri="{FF2B5EF4-FFF2-40B4-BE49-F238E27FC236}">
                <a16:creationId xmlns:a16="http://schemas.microsoft.com/office/drawing/2014/main" id="{B0111D09-0B5D-49BD-1902-A1541686FB29}"/>
              </a:ext>
            </a:extLst>
          </p:cNvPr>
          <p:cNvSpPr txBox="1"/>
          <p:nvPr/>
        </p:nvSpPr>
        <p:spPr>
          <a:xfrm>
            <a:off x="5821680" y="8036867"/>
            <a:ext cx="256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5 mln zł</a:t>
            </a:r>
          </a:p>
        </p:txBody>
      </p:sp>
      <p:sp>
        <p:nvSpPr>
          <p:cNvPr id="58" name="pole tekstowe 57">
            <a:extLst>
              <a:ext uri="{FF2B5EF4-FFF2-40B4-BE49-F238E27FC236}">
                <a16:creationId xmlns:a16="http://schemas.microsoft.com/office/drawing/2014/main" id="{2B37E0E2-ED62-E477-AEFA-ECA7A37E69A6}"/>
              </a:ext>
            </a:extLst>
          </p:cNvPr>
          <p:cNvSpPr txBox="1"/>
          <p:nvPr/>
        </p:nvSpPr>
        <p:spPr>
          <a:xfrm>
            <a:off x="14884468" y="3990172"/>
            <a:ext cx="256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2 mln zł</a:t>
            </a:r>
          </a:p>
        </p:txBody>
      </p:sp>
      <p:sp>
        <p:nvSpPr>
          <p:cNvPr id="60" name="pole tekstowe 59">
            <a:extLst>
              <a:ext uri="{FF2B5EF4-FFF2-40B4-BE49-F238E27FC236}">
                <a16:creationId xmlns:a16="http://schemas.microsoft.com/office/drawing/2014/main" id="{7ED47573-B442-35E7-8559-7BEBB5933804}"/>
              </a:ext>
            </a:extLst>
          </p:cNvPr>
          <p:cNvSpPr txBox="1"/>
          <p:nvPr/>
        </p:nvSpPr>
        <p:spPr>
          <a:xfrm>
            <a:off x="14919960" y="4796279"/>
            <a:ext cx="25603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1 mln 411 tys. zł</a:t>
            </a:r>
          </a:p>
        </p:txBody>
      </p:sp>
      <p:sp>
        <p:nvSpPr>
          <p:cNvPr id="61" name="pole tekstowe 60">
            <a:extLst>
              <a:ext uri="{FF2B5EF4-FFF2-40B4-BE49-F238E27FC236}">
                <a16:creationId xmlns:a16="http://schemas.microsoft.com/office/drawing/2014/main" id="{9D4AF142-6717-7039-9484-62F89523C70C}"/>
              </a:ext>
            </a:extLst>
          </p:cNvPr>
          <p:cNvSpPr txBox="1"/>
          <p:nvPr/>
        </p:nvSpPr>
        <p:spPr>
          <a:xfrm>
            <a:off x="14919960" y="5609893"/>
            <a:ext cx="25603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1 mln 124 tys. zł</a:t>
            </a:r>
          </a:p>
        </p:txBody>
      </p:sp>
      <p:sp>
        <p:nvSpPr>
          <p:cNvPr id="62" name="pole tekstowe 61">
            <a:extLst>
              <a:ext uri="{FF2B5EF4-FFF2-40B4-BE49-F238E27FC236}">
                <a16:creationId xmlns:a16="http://schemas.microsoft.com/office/drawing/2014/main" id="{5D43F4B3-529E-855F-4C44-CDD2EFA471B0}"/>
              </a:ext>
            </a:extLst>
          </p:cNvPr>
          <p:cNvSpPr txBox="1"/>
          <p:nvPr/>
        </p:nvSpPr>
        <p:spPr>
          <a:xfrm>
            <a:off x="14950440" y="6433638"/>
            <a:ext cx="256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1 mln zł</a:t>
            </a:r>
          </a:p>
        </p:txBody>
      </p:sp>
      <p:sp>
        <p:nvSpPr>
          <p:cNvPr id="64" name="pole tekstowe 63">
            <a:extLst>
              <a:ext uri="{FF2B5EF4-FFF2-40B4-BE49-F238E27FC236}">
                <a16:creationId xmlns:a16="http://schemas.microsoft.com/office/drawing/2014/main" id="{86649F94-FB4A-5658-6F17-75698FBCFC42}"/>
              </a:ext>
            </a:extLst>
          </p:cNvPr>
          <p:cNvSpPr txBox="1"/>
          <p:nvPr/>
        </p:nvSpPr>
        <p:spPr>
          <a:xfrm>
            <a:off x="14919960" y="7250643"/>
            <a:ext cx="256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500 tys. zł</a:t>
            </a:r>
          </a:p>
        </p:txBody>
      </p:sp>
      <p:sp>
        <p:nvSpPr>
          <p:cNvPr id="65" name="pole tekstowe 64">
            <a:extLst>
              <a:ext uri="{FF2B5EF4-FFF2-40B4-BE49-F238E27FC236}">
                <a16:creationId xmlns:a16="http://schemas.microsoft.com/office/drawing/2014/main" id="{30F54239-A08B-A0D5-B645-D97C44E6F876}"/>
              </a:ext>
            </a:extLst>
          </p:cNvPr>
          <p:cNvSpPr txBox="1"/>
          <p:nvPr/>
        </p:nvSpPr>
        <p:spPr>
          <a:xfrm>
            <a:off x="14919960" y="8072965"/>
            <a:ext cx="256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500 tys. zł</a:t>
            </a:r>
          </a:p>
        </p:txBody>
      </p:sp>
    </p:spTree>
    <p:extLst>
      <p:ext uri="{BB962C8B-B14F-4D97-AF65-F5344CB8AC3E}">
        <p14:creationId xmlns:p14="http://schemas.microsoft.com/office/powerpoint/2010/main" val="1820405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25664F-3BAA-362F-A4C1-0A9BF7315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8BE04209-6250-8CD5-C17B-729E5BC210B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B9856CC4-8575-F634-FE3E-CA6719EBBE4F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5FB6DD03-1A32-4DA5-B87A-02920DCC8C52}"/>
              </a:ext>
            </a:extLst>
          </p:cNvPr>
          <p:cNvSpPr txBox="1"/>
          <p:nvPr/>
        </p:nvSpPr>
        <p:spPr>
          <a:xfrm>
            <a:off x="457200" y="420011"/>
            <a:ext cx="17373600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l-PL" sz="48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Największe wydatki inwestycyjne </a:t>
            </a:r>
          </a:p>
          <a:p>
            <a:pPr algn="ctr"/>
            <a:r>
              <a:rPr lang="pl-PL" sz="4800" dirty="0">
                <a:latin typeface="Poppins Bold" panose="00000800000000000000" charset="-18"/>
                <a:cs typeface="Poppins Bold" panose="00000800000000000000" charset="-18"/>
              </a:rPr>
              <a:t>w 2025 roku</a:t>
            </a:r>
            <a:endParaRPr lang="en-US" sz="4800" b="1" dirty="0">
              <a:latin typeface="Poppins Bold" panose="00000800000000000000" charset="-18"/>
              <a:ea typeface="Poppins"/>
              <a:cs typeface="Poppins Bold" panose="00000800000000000000" charset="-18"/>
              <a:sym typeface="Poppins"/>
            </a:endParaRPr>
          </a:p>
        </p:txBody>
      </p: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AC62D951-074C-37BD-D2CD-A3223FD0B239}"/>
              </a:ext>
            </a:extLst>
          </p:cNvPr>
          <p:cNvSpPr/>
          <p:nvPr/>
        </p:nvSpPr>
        <p:spPr>
          <a:xfrm>
            <a:off x="1371600" y="2317349"/>
            <a:ext cx="15544800" cy="671235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051A2263-571B-A891-C461-B6179F187664}"/>
              </a:ext>
            </a:extLst>
          </p:cNvPr>
          <p:cNvSpPr txBox="1"/>
          <p:nvPr/>
        </p:nvSpPr>
        <p:spPr>
          <a:xfrm>
            <a:off x="1807239" y="2586293"/>
            <a:ext cx="1513332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SzPct val="165000"/>
              <a:buFont typeface="Arial" panose="020B0604020202020204" pitchFamily="34" charset="0"/>
              <a:buChar char="•"/>
            </a:pPr>
            <a:r>
              <a:rPr lang="pl-PL" sz="2400" kern="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Budowa Nowego Szpitala Onkologicznego we Wrocławiu</a:t>
            </a:r>
            <a:r>
              <a:rPr lang="pl-PL" kern="10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  </a:t>
            </a:r>
            <a:r>
              <a:rPr lang="pl-PL" kern="100" dirty="0">
                <a:solidFill>
                  <a:srgbClr val="F68904"/>
                </a:solidFill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- </a:t>
            </a:r>
            <a:r>
              <a:rPr lang="pl-PL" sz="2400" b="1" kern="0" dirty="0">
                <a:solidFill>
                  <a:srgbClr val="F68904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459 mln 594 tys. zł</a:t>
            </a:r>
            <a:endParaRPr lang="pl-PL" sz="1800" b="1" kern="100" dirty="0">
              <a:solidFill>
                <a:srgbClr val="F68904"/>
              </a:solidFill>
              <a:effectLst/>
              <a:latin typeface="Poppins Medium" panose="00000600000000000000" pitchFamily="2" charset="-18"/>
              <a:ea typeface="Calibri" panose="020F0502020204030204" pitchFamily="34" charset="0"/>
              <a:cs typeface="Poppins Medium" panose="00000600000000000000" pitchFamily="2" charset="-18"/>
            </a:endParaRPr>
          </a:p>
          <a:p>
            <a:pPr marL="342900" indent="-342900">
              <a:spcAft>
                <a:spcPts val="1200"/>
              </a:spcAft>
              <a:buSzPct val="165000"/>
              <a:buFont typeface="Arial" panose="020B0604020202020204" pitchFamily="34" charset="0"/>
              <a:buChar char="•"/>
            </a:pPr>
            <a:r>
              <a:rPr lang="pl-PL" sz="2400" kern="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Rewitalizacja linii kolejowej nr 322 na odcinku Kłodzko Nowe – Stronie</a:t>
            </a:r>
            <a:r>
              <a:rPr lang="pl-PL" kern="10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 </a:t>
            </a:r>
            <a:r>
              <a:rPr lang="pl-PL" sz="2400" kern="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Śląskie </a:t>
            </a:r>
            <a:r>
              <a:rPr lang="pl-PL" sz="2400" b="1" kern="0" dirty="0">
                <a:solidFill>
                  <a:srgbClr val="F68904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- 141 mln 57 tys. zł</a:t>
            </a:r>
            <a:endParaRPr lang="pl-PL" sz="1800" b="1" kern="100" dirty="0">
              <a:solidFill>
                <a:srgbClr val="F68904"/>
              </a:solidFill>
              <a:effectLst/>
              <a:latin typeface="Poppins Medium" panose="00000600000000000000" pitchFamily="2" charset="-18"/>
              <a:ea typeface="Calibri" panose="020F0502020204030204" pitchFamily="34" charset="0"/>
              <a:cs typeface="Poppins Medium" panose="00000600000000000000" pitchFamily="2" charset="-18"/>
            </a:endParaRPr>
          </a:p>
          <a:p>
            <a:pPr marL="342900" indent="-342900">
              <a:spcAft>
                <a:spcPts val="1200"/>
              </a:spcAft>
              <a:buSzPct val="165000"/>
              <a:buFont typeface="Arial" panose="020B0604020202020204" pitchFamily="34" charset="0"/>
              <a:buChar char="•"/>
            </a:pPr>
            <a:r>
              <a:rPr lang="pl-PL" sz="2400" kern="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Rewitalizacja linii kolejowej nr 310 na odcinku Kobierzyce – Łagiewniki</a:t>
            </a:r>
            <a:r>
              <a:rPr lang="pl-PL" kern="10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 </a:t>
            </a:r>
            <a:r>
              <a:rPr lang="pl-PL" sz="2400" kern="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Dzierżoniowskie - Piława Górna </a:t>
            </a:r>
            <a:r>
              <a:rPr lang="pl-PL" sz="2400" b="1" kern="0" dirty="0">
                <a:solidFill>
                  <a:srgbClr val="F68904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- 129 mln 648 tys. zł</a:t>
            </a:r>
            <a:endParaRPr lang="pl-PL" sz="1800" b="1" kern="100" dirty="0">
              <a:solidFill>
                <a:srgbClr val="F68904"/>
              </a:solidFill>
              <a:effectLst/>
              <a:latin typeface="Poppins Medium" panose="00000600000000000000" pitchFamily="2" charset="-18"/>
              <a:ea typeface="Calibri" panose="020F0502020204030204" pitchFamily="34" charset="0"/>
              <a:cs typeface="Poppins Medium" panose="00000600000000000000" pitchFamily="2" charset="-18"/>
            </a:endParaRPr>
          </a:p>
          <a:p>
            <a:pPr marL="342900" indent="-342900">
              <a:spcAft>
                <a:spcPts val="1200"/>
              </a:spcAft>
              <a:buSzPct val="165000"/>
              <a:buFont typeface="Arial" panose="020B0604020202020204" pitchFamily="34" charset="0"/>
              <a:buChar char="•"/>
            </a:pPr>
            <a:r>
              <a:rPr lang="pl-PL" sz="2400" kern="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Rewitalizacja linii kolejowej nr 345 i 308 na odcinku Mysłakowice -Kowary - Kamienna Góra </a:t>
            </a:r>
            <a:br>
              <a:rPr lang="pl-PL" sz="2400" kern="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</a:br>
            <a:r>
              <a:rPr lang="pl-PL" sz="2400" b="1" kern="0" dirty="0">
                <a:solidFill>
                  <a:srgbClr val="F68904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- 129 mln 131 tys. zł</a:t>
            </a:r>
            <a:endParaRPr lang="pl-PL" b="1" kern="100" dirty="0">
              <a:solidFill>
                <a:srgbClr val="F68904"/>
              </a:solidFill>
              <a:latin typeface="Poppins Medium" panose="00000600000000000000" pitchFamily="2" charset="-18"/>
              <a:ea typeface="Calibri" panose="020F0502020204030204" pitchFamily="34" charset="0"/>
              <a:cs typeface="Poppins Medium" panose="00000600000000000000" pitchFamily="2" charset="-18"/>
            </a:endParaRPr>
          </a:p>
          <a:p>
            <a:pPr marL="342900" indent="-342900">
              <a:spcAft>
                <a:spcPts val="1200"/>
              </a:spcAft>
              <a:buSzPct val="165000"/>
              <a:buFont typeface="Arial" panose="020B0604020202020204" pitchFamily="34" charset="0"/>
              <a:buChar char="•"/>
            </a:pPr>
            <a:r>
              <a:rPr lang="pl-PL" sz="2400" kern="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Rewitalizacja linii kolejowej nr 318 na odcinku Srebrna Góra – Bielawa</a:t>
            </a:r>
            <a:r>
              <a:rPr lang="pl-PL" kern="10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 </a:t>
            </a:r>
            <a:r>
              <a:rPr lang="pl-PL" sz="2400" kern="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Zachodnia </a:t>
            </a:r>
            <a:br>
              <a:rPr lang="pl-PL" sz="2400" kern="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</a:br>
            <a:r>
              <a:rPr lang="pl-PL" sz="2400" b="1" kern="0" dirty="0">
                <a:solidFill>
                  <a:srgbClr val="F68904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- 47 mln 14 tys. zł</a:t>
            </a:r>
            <a:endParaRPr lang="pl-PL" sz="1800" b="1" kern="100" dirty="0">
              <a:solidFill>
                <a:srgbClr val="F68904"/>
              </a:solidFill>
              <a:effectLst/>
              <a:latin typeface="Poppins Medium" panose="00000600000000000000" pitchFamily="2" charset="-18"/>
              <a:ea typeface="Calibri" panose="020F0502020204030204" pitchFamily="34" charset="0"/>
              <a:cs typeface="Poppins Medium" panose="00000600000000000000" pitchFamily="2" charset="-18"/>
            </a:endParaRPr>
          </a:p>
          <a:p>
            <a:pPr marL="342900" indent="-342900">
              <a:spcAft>
                <a:spcPts val="1200"/>
              </a:spcAft>
              <a:buSzPct val="165000"/>
              <a:buFont typeface="Arial" panose="020B0604020202020204" pitchFamily="34" charset="0"/>
              <a:buChar char="•"/>
            </a:pPr>
            <a:r>
              <a:rPr lang="pl-PL" sz="2400" kern="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Budowa drogi wojewódzkiej od węzła A4 Bielany Wrocławskie</a:t>
            </a:r>
            <a:r>
              <a:rPr lang="pl-PL" kern="10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 </a:t>
            </a:r>
            <a:r>
              <a:rPr lang="pl-PL" sz="2400" kern="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(ul. Karkonoska) do drogi wojewódzkiej nr 395 (rondo Żerniki</a:t>
            </a:r>
            <a:r>
              <a:rPr lang="pl-PL" kern="10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 </a:t>
            </a:r>
            <a:r>
              <a:rPr lang="pl-PL" sz="2400" kern="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Wrocławskie) i do granicy Wrocławia (ul. Buforowa) </a:t>
            </a:r>
            <a:br>
              <a:rPr lang="pl-PL" sz="2400" kern="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</a:br>
            <a:r>
              <a:rPr lang="pl-PL" sz="2400" b="1" kern="0" dirty="0">
                <a:solidFill>
                  <a:srgbClr val="F68904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- 88 mln 242 tys. zł</a:t>
            </a:r>
            <a:endParaRPr lang="pl-PL" sz="1800" b="1" kern="100" dirty="0">
              <a:solidFill>
                <a:srgbClr val="F68904"/>
              </a:solidFill>
              <a:effectLst/>
              <a:latin typeface="Poppins Medium" panose="00000600000000000000" pitchFamily="2" charset="-18"/>
              <a:ea typeface="Calibri" panose="020F0502020204030204" pitchFamily="34" charset="0"/>
              <a:cs typeface="Poppins Medium" panose="00000600000000000000" pitchFamily="2" charset="-18"/>
            </a:endParaRPr>
          </a:p>
          <a:p>
            <a:pPr marL="342900" indent="-342900">
              <a:spcAft>
                <a:spcPts val="1200"/>
              </a:spcAft>
              <a:buSzPct val="165000"/>
              <a:buFont typeface="Arial" panose="020B0604020202020204" pitchFamily="34" charset="0"/>
              <a:buChar char="•"/>
            </a:pPr>
            <a:r>
              <a:rPr lang="pl-PL" sz="2400" kern="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Skomunikowanie A4 z S5 - budowa obwodnicy Obornik Śląskich</a:t>
            </a:r>
            <a:r>
              <a:rPr lang="pl-PL" kern="10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 </a:t>
            </a:r>
            <a:r>
              <a:rPr lang="pl-PL" b="1" kern="100" dirty="0">
                <a:solidFill>
                  <a:srgbClr val="F68904"/>
                </a:solidFill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- </a:t>
            </a:r>
            <a:r>
              <a:rPr lang="pl-PL" sz="2400" b="1" kern="0" dirty="0">
                <a:solidFill>
                  <a:srgbClr val="F68904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43 mln 621 tys</a:t>
            </a:r>
            <a:r>
              <a:rPr lang="pl-PL" sz="2400" b="1" kern="0" dirty="0">
                <a:solidFill>
                  <a:srgbClr val="F68904"/>
                </a:solidFill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. </a:t>
            </a:r>
            <a:r>
              <a:rPr lang="pl-PL" sz="2400" b="1" kern="0" dirty="0">
                <a:solidFill>
                  <a:srgbClr val="F68904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zł</a:t>
            </a:r>
            <a:endParaRPr lang="pl-PL" sz="1800" b="1" kern="100" dirty="0">
              <a:solidFill>
                <a:srgbClr val="F68904"/>
              </a:solidFill>
              <a:effectLst/>
              <a:latin typeface="Poppins Medium" panose="00000600000000000000" pitchFamily="2" charset="-18"/>
              <a:ea typeface="Calibri" panose="020F0502020204030204" pitchFamily="34" charset="0"/>
              <a:cs typeface="Poppins Medium" panose="00000600000000000000" pitchFamily="2" charset="-18"/>
            </a:endParaRPr>
          </a:p>
          <a:p>
            <a:pPr marL="342900" indent="-342900">
              <a:spcAft>
                <a:spcPts val="1200"/>
              </a:spcAft>
              <a:buSzPct val="165000"/>
              <a:buFont typeface="Arial" panose="020B0604020202020204" pitchFamily="34" charset="0"/>
              <a:buChar char="•"/>
            </a:pPr>
            <a:r>
              <a:rPr lang="pl-PL" sz="2400" kern="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Realizacja projektu Trasa Sudecka - etap III budowy obwodnicy Dzierżoniowa</a:t>
            </a:r>
            <a:r>
              <a:rPr lang="pl-PL" kern="10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 </a:t>
            </a:r>
            <a:r>
              <a:rPr lang="pl-PL" sz="2400" kern="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w ciągu drogi wojewódzkiej nr 382 </a:t>
            </a:r>
            <a:r>
              <a:rPr lang="pl-PL" b="1" kern="100" dirty="0">
                <a:solidFill>
                  <a:srgbClr val="F68904"/>
                </a:solidFill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- </a:t>
            </a:r>
            <a:r>
              <a:rPr lang="pl-PL" sz="2400" b="1" kern="0" dirty="0">
                <a:solidFill>
                  <a:srgbClr val="F68904"/>
                </a:solidFill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35 mln 681 tys. zł</a:t>
            </a:r>
            <a:endParaRPr lang="pl-PL" sz="1800" b="1" kern="100" dirty="0">
              <a:solidFill>
                <a:srgbClr val="F68904"/>
              </a:solidFill>
              <a:effectLst/>
              <a:latin typeface="Poppins Medium" panose="00000600000000000000" pitchFamily="2" charset="-18"/>
              <a:ea typeface="Calibri" panose="020F0502020204030204" pitchFamily="34" charset="0"/>
              <a:cs typeface="Poppins Medium" panose="00000600000000000000" pitchFamily="2" charset="-18"/>
            </a:endParaRPr>
          </a:p>
          <a:p>
            <a:endParaRPr lang="pl-PL" sz="2400" dirty="0">
              <a:latin typeface="Poppins Medium" panose="00000600000000000000" pitchFamily="2" charset="-18"/>
              <a:cs typeface="Poppins Medium" panose="000006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851388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04887-BA29-3684-D1DD-34800FEB7C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4E306ECA-6F40-9056-557B-9BBF1EFBE29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4EAED00B-7067-3E6F-F787-0667C103FBAE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EEC09E2A-89D3-063A-0D61-9DE2000078BD}"/>
              </a:ext>
            </a:extLst>
          </p:cNvPr>
          <p:cNvSpPr txBox="1"/>
          <p:nvPr/>
        </p:nvSpPr>
        <p:spPr>
          <a:xfrm>
            <a:off x="457200" y="746465"/>
            <a:ext cx="17373600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l-PL" sz="48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Środki finansowe na </a:t>
            </a:r>
          </a:p>
          <a:p>
            <a:pPr algn="ctr"/>
            <a:r>
              <a:rPr lang="pl-PL" sz="4800" dirty="0">
                <a:latin typeface="Poppins Bold" panose="00000800000000000000" charset="-18"/>
                <a:cs typeface="Poppins Bold" panose="00000800000000000000" charset="-18"/>
              </a:rPr>
              <a:t>usuwanie skutków powodzi</a:t>
            </a:r>
          </a:p>
        </p:txBody>
      </p:sp>
      <p:sp>
        <p:nvSpPr>
          <p:cNvPr id="12" name="Prostokąt: zaokrąglone rogi 11">
            <a:extLst>
              <a:ext uri="{FF2B5EF4-FFF2-40B4-BE49-F238E27FC236}">
                <a16:creationId xmlns:a16="http://schemas.microsoft.com/office/drawing/2014/main" id="{5FCFCF7E-2AE2-F7CB-5978-D885E0944C16}"/>
              </a:ext>
            </a:extLst>
          </p:cNvPr>
          <p:cNvSpPr/>
          <p:nvPr/>
        </p:nvSpPr>
        <p:spPr>
          <a:xfrm>
            <a:off x="1426328" y="5658451"/>
            <a:ext cx="15496304" cy="308489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107AB575-7E8A-6101-BEB2-1ED0B9BB0C2B}"/>
              </a:ext>
            </a:extLst>
          </p:cNvPr>
          <p:cNvSpPr/>
          <p:nvPr/>
        </p:nvSpPr>
        <p:spPr>
          <a:xfrm>
            <a:off x="1395848" y="2738744"/>
            <a:ext cx="15496304" cy="240475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22A00DBB-94AD-B787-A4B3-1DD8BAFF6FB4}"/>
              </a:ext>
            </a:extLst>
          </p:cNvPr>
          <p:cNvSpPr txBox="1"/>
          <p:nvPr/>
        </p:nvSpPr>
        <p:spPr>
          <a:xfrm>
            <a:off x="1898332" y="6041095"/>
            <a:ext cx="14552296" cy="2319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400"/>
              </a:lnSpc>
            </a:pPr>
            <a:r>
              <a:rPr lang="pl-PL" sz="3200" kern="100" dirty="0"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Staraniem Zarządu Województwa, w ramach Programu Fundusze Europejskie dla Dolnego Śląska 2021-2027, wyodrębniona zostanie kwota </a:t>
            </a:r>
            <a:r>
              <a:rPr lang="pl-PL" sz="3300" kern="100" dirty="0">
                <a:solidFill>
                  <a:srgbClr val="FFB700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około</a:t>
            </a:r>
            <a:r>
              <a:rPr lang="pl-PL" sz="3300" kern="100" dirty="0"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 </a:t>
            </a:r>
            <a:r>
              <a:rPr lang="pl-PL" sz="3300" kern="100" dirty="0">
                <a:solidFill>
                  <a:srgbClr val="FFB700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72 mln euro, tj. około 310 mln zł </a:t>
            </a:r>
            <a:r>
              <a:rPr lang="pl-PL" sz="3200" kern="100" dirty="0"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na usuwanie skutków powodzi z września 2024 roku</a:t>
            </a:r>
            <a:endParaRPr lang="pl-PL" sz="3200" b="1" kern="100" dirty="0">
              <a:latin typeface="Poppins Bold" panose="00000800000000000000" charset="-18"/>
              <a:ea typeface="Calibri" panose="020F0502020204030204" pitchFamily="34" charset="0"/>
              <a:cs typeface="Poppins Bold" panose="00000800000000000000" charset="-18"/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E863AE18-9641-4584-31AD-32628FF45ED1}"/>
              </a:ext>
            </a:extLst>
          </p:cNvPr>
          <p:cNvSpPr txBox="1"/>
          <p:nvPr/>
        </p:nvSpPr>
        <p:spPr>
          <a:xfrm>
            <a:off x="1704594" y="2981360"/>
            <a:ext cx="14975804" cy="2190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600"/>
              </a:spcAft>
            </a:pPr>
            <a:r>
              <a:rPr lang="pl-PL" sz="3600" dirty="0">
                <a:latin typeface="Poppins Bold" panose="00000800000000000000" charset="-18"/>
                <a:ea typeface="Times New Roman" panose="02020603050405020304" pitchFamily="18" charset="0"/>
                <a:cs typeface="Poppins Bold" panose="00000800000000000000" charset="-18"/>
              </a:rPr>
              <a:t>U</a:t>
            </a:r>
            <a:r>
              <a:rPr lang="pl-PL" sz="3600" dirty="0">
                <a:effectLst/>
                <a:latin typeface="Poppins Bold" panose="00000800000000000000" charset="-18"/>
                <a:ea typeface="Times New Roman" panose="02020603050405020304" pitchFamily="18" charset="0"/>
                <a:cs typeface="Poppins Bold" panose="00000800000000000000" charset="-18"/>
              </a:rPr>
              <a:t>suwanie skutków klęski żywiołowej na obszarze części </a:t>
            </a:r>
          </a:p>
          <a:p>
            <a:pPr lvl="0" algn="ctr">
              <a:spcAft>
                <a:spcPts val="600"/>
              </a:spcAft>
            </a:pPr>
            <a:r>
              <a:rPr lang="pl-PL" sz="3600" dirty="0">
                <a:effectLst/>
                <a:latin typeface="Poppins Bold" panose="00000800000000000000" charset="-18"/>
                <a:ea typeface="Times New Roman" panose="02020603050405020304" pitchFamily="18" charset="0"/>
                <a:cs typeface="Poppins Bold" panose="00000800000000000000" charset="-18"/>
              </a:rPr>
              <a:t>Województwa Dolnośląskiego </a:t>
            </a:r>
          </a:p>
          <a:p>
            <a:pPr lvl="0" algn="ctr">
              <a:lnSpc>
                <a:spcPct val="150000"/>
              </a:lnSpc>
              <a:spcAft>
                <a:spcPts val="600"/>
              </a:spcAft>
            </a:pPr>
            <a:r>
              <a:rPr lang="pl-PL" sz="4000" b="1" dirty="0">
                <a:solidFill>
                  <a:srgbClr val="FFB700"/>
                </a:solidFill>
                <a:effectLst/>
                <a:latin typeface="Poppins Bold" panose="00000800000000000000" charset="-18"/>
                <a:ea typeface="Times New Roman" panose="02020603050405020304" pitchFamily="18" charset="0"/>
                <a:cs typeface="Poppins Bold" panose="00000800000000000000" charset="-18"/>
              </a:rPr>
              <a:t>95 mln zł</a:t>
            </a:r>
          </a:p>
        </p:txBody>
      </p:sp>
    </p:spTree>
    <p:extLst>
      <p:ext uri="{BB962C8B-B14F-4D97-AF65-F5344CB8AC3E}">
        <p14:creationId xmlns:p14="http://schemas.microsoft.com/office/powerpoint/2010/main" val="1585237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C9D4F-79CD-4EAA-1D45-30D8C88EB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DEABF7A5-EC15-CAEC-AAB4-1A877B9D90E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165" y="0"/>
            <a:ext cx="18411322" cy="10356369"/>
          </a:xfrm>
          <a:custGeom>
            <a:avLst/>
            <a:gdLst/>
            <a:ahLst/>
            <a:cxnLst/>
            <a:rect l="l" t="t" r="r" b="b"/>
            <a:pathLst>
              <a:path w="18411322" h="10356369">
                <a:moveTo>
                  <a:pt x="0" y="0"/>
                </a:moveTo>
                <a:lnTo>
                  <a:pt x="18411322" y="0"/>
                </a:lnTo>
                <a:lnTo>
                  <a:pt x="18411322" y="10356369"/>
                </a:lnTo>
                <a:lnTo>
                  <a:pt x="0" y="103563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7163364C-5320-5848-4B81-46BF617442AD}"/>
              </a:ext>
            </a:extLst>
          </p:cNvPr>
          <p:cNvSpPr/>
          <p:nvPr/>
        </p:nvSpPr>
        <p:spPr>
          <a:xfrm>
            <a:off x="484460" y="9258300"/>
            <a:ext cx="2178294" cy="694403"/>
          </a:xfrm>
          <a:custGeom>
            <a:avLst/>
            <a:gdLst/>
            <a:ahLst/>
            <a:cxnLst/>
            <a:rect l="l" t="t" r="r" b="b"/>
            <a:pathLst>
              <a:path w="2178294" h="694403">
                <a:moveTo>
                  <a:pt x="0" y="0"/>
                </a:moveTo>
                <a:lnTo>
                  <a:pt x="2178294" y="0"/>
                </a:lnTo>
                <a:lnTo>
                  <a:pt x="2178294" y="694403"/>
                </a:lnTo>
                <a:lnTo>
                  <a:pt x="0" y="6944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38932999-6C36-4E0E-E779-3394FC5EBB18}"/>
              </a:ext>
            </a:extLst>
          </p:cNvPr>
          <p:cNvSpPr txBox="1"/>
          <p:nvPr/>
        </p:nvSpPr>
        <p:spPr>
          <a:xfrm>
            <a:off x="457200" y="420011"/>
            <a:ext cx="17373600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l-PL" sz="4800" dirty="0">
                <a:solidFill>
                  <a:schemeClr val="bg1"/>
                </a:solidFill>
                <a:latin typeface="Poppins Bold" panose="00000800000000000000" charset="-18"/>
                <a:cs typeface="Poppins Bold" panose="00000800000000000000" charset="-18"/>
              </a:rPr>
              <a:t>Środki na inwestycje</a:t>
            </a:r>
          </a:p>
          <a:p>
            <a:pPr algn="ctr"/>
            <a:r>
              <a:rPr lang="pl-PL" sz="4800" dirty="0">
                <a:latin typeface="Poppins Bold" panose="00000800000000000000" charset="-18"/>
                <a:cs typeface="Poppins Bold" panose="00000800000000000000" charset="-18"/>
              </a:rPr>
              <a:t>pozyskane przez Zarząd Województwa Dolnośląskiego</a:t>
            </a:r>
            <a:endParaRPr lang="en-US" sz="4800" b="1" dirty="0">
              <a:solidFill>
                <a:srgbClr val="000000"/>
              </a:solidFill>
              <a:latin typeface="Poppins Bold" panose="00000800000000000000" charset="-18"/>
              <a:ea typeface="Poppins"/>
              <a:cs typeface="Poppins Bold" panose="00000800000000000000" charset="-18"/>
              <a:sym typeface="Poppins"/>
            </a:endParaRPr>
          </a:p>
        </p:txBody>
      </p:sp>
      <p:sp>
        <p:nvSpPr>
          <p:cNvPr id="12" name="Prostokąt: zaokrąglone rogi 11">
            <a:extLst>
              <a:ext uri="{FF2B5EF4-FFF2-40B4-BE49-F238E27FC236}">
                <a16:creationId xmlns:a16="http://schemas.microsoft.com/office/drawing/2014/main" id="{56B76F1D-C1C3-2EE5-0B1A-E7146F1D788C}"/>
              </a:ext>
            </a:extLst>
          </p:cNvPr>
          <p:cNvSpPr/>
          <p:nvPr/>
        </p:nvSpPr>
        <p:spPr>
          <a:xfrm>
            <a:off x="2513729" y="2100934"/>
            <a:ext cx="13392150" cy="1401437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5216AB00-BB72-2706-8285-464956D779FF}"/>
              </a:ext>
            </a:extLst>
          </p:cNvPr>
          <p:cNvSpPr txBox="1"/>
          <p:nvPr/>
        </p:nvSpPr>
        <p:spPr>
          <a:xfrm>
            <a:off x="3295650" y="2270737"/>
            <a:ext cx="1192530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100" kern="100" dirty="0">
                <a:solidFill>
                  <a:schemeClr val="bg1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W latach 2021–2028 region uzyskał ponad </a:t>
            </a:r>
            <a:r>
              <a:rPr lang="pl-PL" sz="3200" b="1" kern="100" dirty="0">
                <a:solidFill>
                  <a:srgbClr val="E25833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1,2 miliarda zł</a:t>
            </a:r>
            <a:r>
              <a:rPr lang="pl-PL" sz="3200" kern="100" dirty="0">
                <a:solidFill>
                  <a:srgbClr val="E25833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 </a:t>
            </a:r>
            <a:br>
              <a:rPr lang="pl-PL" sz="3100" kern="100" dirty="0">
                <a:solidFill>
                  <a:schemeClr val="bg1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</a:br>
            <a:r>
              <a:rPr lang="pl-PL" sz="3100" kern="100" dirty="0">
                <a:solidFill>
                  <a:schemeClr val="bg1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z następujących źródeł:</a:t>
            </a:r>
          </a:p>
        </p:txBody>
      </p: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E3761648-9AAC-794F-2A18-DC79335DA93F}"/>
              </a:ext>
            </a:extLst>
          </p:cNvPr>
          <p:cNvSpPr/>
          <p:nvPr/>
        </p:nvSpPr>
        <p:spPr>
          <a:xfrm>
            <a:off x="1371600" y="3908003"/>
            <a:ext cx="15544800" cy="512169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06829901-B1AE-31AD-FC37-EAC4E60AC3ED}"/>
              </a:ext>
            </a:extLst>
          </p:cNvPr>
          <p:cNvSpPr txBox="1"/>
          <p:nvPr/>
        </p:nvSpPr>
        <p:spPr>
          <a:xfrm>
            <a:off x="1402080" y="4435019"/>
            <a:ext cx="1513332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indent="-342900">
              <a:spcAft>
                <a:spcPts val="1800"/>
              </a:spcAft>
              <a:buSzPct val="170000"/>
              <a:buFont typeface="Arial" panose="020B0604020202020204" pitchFamily="34" charset="0"/>
              <a:buChar char="•"/>
            </a:pPr>
            <a:r>
              <a:rPr lang="pl-PL" sz="2400" b="1" kern="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Program Uzupełniania Lokalnej i Regionalnej Infrastruktury Kolejowej - Kolej+</a:t>
            </a:r>
            <a:r>
              <a:rPr lang="pl-PL" sz="2400" b="1" kern="10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 </a:t>
            </a:r>
            <a:br>
              <a:rPr lang="pl-PL" sz="2400" b="1" kern="10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</a:br>
            <a:r>
              <a:rPr lang="pl-PL" sz="2400" b="1" kern="100" dirty="0">
                <a:solidFill>
                  <a:srgbClr val="FFAC00"/>
                </a:solidFill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-</a:t>
            </a:r>
            <a:r>
              <a:rPr lang="pl-PL" sz="2400" b="1" kern="100" dirty="0">
                <a:solidFill>
                  <a:srgbClr val="FFAC00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 800 mln zł </a:t>
            </a:r>
            <a:r>
              <a:rPr lang="pl-PL" sz="2400" kern="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na rewitalizację i rozbudowę linii kolejowych, co poprawi dostępność transportową regionu.</a:t>
            </a:r>
          </a:p>
          <a:p>
            <a:pPr marL="800100" indent="-342900">
              <a:spcAft>
                <a:spcPts val="1800"/>
              </a:spcAft>
              <a:buSzPct val="170000"/>
              <a:buFont typeface="Arial" panose="020B0604020202020204" pitchFamily="34" charset="0"/>
              <a:buChar char="•"/>
            </a:pPr>
            <a:r>
              <a:rPr lang="pl-PL" sz="2400" b="1" kern="10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Rządowy Fundusz Rozwoju Dróg </a:t>
            </a:r>
            <a:r>
              <a:rPr lang="pl-PL" sz="2400" b="1" kern="100" dirty="0">
                <a:solidFill>
                  <a:srgbClr val="FFAC00"/>
                </a:solidFill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- 202 mln zł </a:t>
            </a:r>
            <a:r>
              <a:rPr lang="pl-PL" sz="2400" kern="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przeznaczone na modernizację infrastruktury drogowej, zwiększając bezpieczeństwo i komfort podróży</a:t>
            </a:r>
          </a:p>
          <a:p>
            <a:pPr marL="800100" indent="-342900">
              <a:spcAft>
                <a:spcPts val="1800"/>
              </a:spcAft>
              <a:buSzPct val="170000"/>
              <a:buFont typeface="Arial" panose="020B0604020202020204" pitchFamily="34" charset="0"/>
              <a:buChar char="•"/>
            </a:pPr>
            <a:r>
              <a:rPr lang="pl-PL" sz="2400" b="1" kern="10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Rządowy Fundusz Polski Ład – Program Inwestycji Strategicznych </a:t>
            </a:r>
            <a:r>
              <a:rPr lang="pl-PL" sz="2400" b="1" kern="100" dirty="0">
                <a:solidFill>
                  <a:srgbClr val="FFAC00"/>
                </a:solidFill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- </a:t>
            </a:r>
            <a:r>
              <a:rPr lang="pl-PL" sz="2400" b="1" kern="100" dirty="0">
                <a:solidFill>
                  <a:srgbClr val="FFAC00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181 mln zł </a:t>
            </a:r>
            <a:r>
              <a:rPr lang="pl-PL" sz="2400" kern="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na kluczowe projekty infrastrukturalne i społeczne, wspierające zrównoważony rozwój Dolnego Śląska</a:t>
            </a:r>
          </a:p>
          <a:p>
            <a:pPr marL="800100" indent="-342900">
              <a:spcAft>
                <a:spcPts val="1800"/>
              </a:spcAft>
              <a:buSzPct val="170000"/>
              <a:buFont typeface="Arial" panose="020B0604020202020204" pitchFamily="34" charset="0"/>
              <a:buChar char="•"/>
            </a:pPr>
            <a:r>
              <a:rPr lang="pl-PL" sz="2400" b="1" kern="100" dirty="0"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Rządowy Program Odbudowy Zabytków </a:t>
            </a:r>
            <a:r>
              <a:rPr lang="pl-PL" sz="2400" b="1" kern="100" dirty="0">
                <a:solidFill>
                  <a:srgbClr val="FFAC00"/>
                </a:solidFill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-</a:t>
            </a:r>
            <a:r>
              <a:rPr lang="pl-PL" sz="2400" kern="100" dirty="0">
                <a:solidFill>
                  <a:srgbClr val="FFAC00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 </a:t>
            </a:r>
            <a:r>
              <a:rPr lang="pl-PL" sz="2400" b="1" kern="100" dirty="0">
                <a:solidFill>
                  <a:srgbClr val="FFAC00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21 mln zł</a:t>
            </a:r>
            <a:r>
              <a:rPr lang="pl-PL" sz="2400" kern="100" dirty="0">
                <a:solidFill>
                  <a:srgbClr val="FFAC00"/>
                </a:solidFill>
                <a:effectLst/>
                <a:latin typeface="Poppins Bold" panose="00000800000000000000" charset="-18"/>
                <a:ea typeface="Calibri" panose="020F0502020204030204" pitchFamily="34" charset="0"/>
                <a:cs typeface="Poppins Bold" panose="00000800000000000000" charset="-18"/>
              </a:rPr>
              <a:t> </a:t>
            </a:r>
            <a:r>
              <a:rPr lang="pl-PL" sz="2400" kern="100" dirty="0">
                <a:effectLst/>
                <a:latin typeface="Poppins Medium" panose="00000600000000000000" pitchFamily="2" charset="-18"/>
                <a:ea typeface="Calibri" panose="020F0502020204030204" pitchFamily="34" charset="0"/>
                <a:cs typeface="Poppins Medium" panose="00000600000000000000" pitchFamily="2" charset="-18"/>
              </a:rPr>
              <a:t>na renowację i ochronę dziedzictwa kulturowego regionu</a:t>
            </a:r>
          </a:p>
          <a:p>
            <a:endParaRPr lang="pl-PL" sz="2400" dirty="0">
              <a:latin typeface="Poppins Medium" panose="00000600000000000000" pitchFamily="2" charset="-18"/>
              <a:cs typeface="Poppins Medium" panose="000006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742862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1531</TotalTime>
  <Words>4376</Words>
  <Application>Microsoft Office PowerPoint</Application>
  <PresentationFormat>Niestandardowy</PresentationFormat>
  <Paragraphs>616</Paragraphs>
  <Slides>34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34</vt:i4>
      </vt:variant>
    </vt:vector>
  </HeadingPairs>
  <TitlesOfParts>
    <vt:vector size="42" baseType="lpstr">
      <vt:lpstr>Poppins Bold</vt:lpstr>
      <vt:lpstr>Poppins Medium</vt:lpstr>
      <vt:lpstr>Calibri</vt:lpstr>
      <vt:lpstr>Arial</vt:lpstr>
      <vt:lpstr>Aptos</vt:lpstr>
      <vt:lpstr>Poppins Heavy</vt:lpstr>
      <vt:lpstr>Poppins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Budżet Województwa Dolnośląskiego</dc:title>
  <dc:creator>Izabela Kaczmarska</dc:creator>
  <cp:lastModifiedBy>Izabela Kaczmarska (192052)</cp:lastModifiedBy>
  <cp:revision>50</cp:revision>
  <dcterms:created xsi:type="dcterms:W3CDTF">2006-08-16T00:00:00Z</dcterms:created>
  <dcterms:modified xsi:type="dcterms:W3CDTF">2024-12-11T11:28:27Z</dcterms:modified>
  <dc:identifier>DAGYKCgE3_g</dc:identifier>
</cp:coreProperties>
</file>